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423" r:id="rId2"/>
    <p:sldId id="2403" r:id="rId3"/>
    <p:sldId id="2404" r:id="rId4"/>
    <p:sldId id="2368" r:id="rId5"/>
    <p:sldId id="2405" r:id="rId6"/>
    <p:sldId id="2406" r:id="rId7"/>
    <p:sldId id="2407" r:id="rId8"/>
    <p:sldId id="2408" r:id="rId9"/>
    <p:sldId id="2409" r:id="rId10"/>
    <p:sldId id="2410" r:id="rId11"/>
    <p:sldId id="2411" r:id="rId12"/>
    <p:sldId id="2412" r:id="rId13"/>
    <p:sldId id="2413" r:id="rId14"/>
    <p:sldId id="2414" r:id="rId15"/>
    <p:sldId id="2415" r:id="rId16"/>
    <p:sldId id="2416" r:id="rId17"/>
    <p:sldId id="2417" r:id="rId18"/>
    <p:sldId id="2418" r:id="rId19"/>
    <p:sldId id="2419" r:id="rId20"/>
    <p:sldId id="2420" r:id="rId21"/>
    <p:sldId id="2421" r:id="rId22"/>
    <p:sldId id="2422" r:id="rId23"/>
    <p:sldId id="236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drzejewska" initials="BA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64"/>
    <a:srgbClr val="F2F4CF"/>
    <a:srgbClr val="CAD238"/>
    <a:srgbClr val="BA2833"/>
    <a:srgbClr val="565A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9" autoAdjust="0"/>
    <p:restoredTop sz="93041" autoAdjust="0"/>
  </p:normalViewPr>
  <p:slideViewPr>
    <p:cSldViewPr snapToGrid="0" showGuides="1">
      <p:cViewPr varScale="1">
        <p:scale>
          <a:sx n="111" d="100"/>
          <a:sy n="111" d="100"/>
        </p:scale>
        <p:origin x="-103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notesViewPr>
    <p:cSldViewPr snapToGrid="0" showGuides="1">
      <p:cViewPr varScale="1">
        <p:scale>
          <a:sx n="48" d="100"/>
          <a:sy n="48" d="100"/>
        </p:scale>
        <p:origin x="1612" y="5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AB3F23C3-B3C1-432C-BF1F-40DD75D6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356BE49-A382-4C8E-9A1A-1E78F6F99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45E2-ED8B-4350-8FB7-D82BE9A73CEB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7D26DE1-F4DA-4159-9097-FB71AC046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616C18C2-C667-4773-89F2-551D9992D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546D-8349-457A-8657-16FDE9CE1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56757-F1FC-4931-B2EC-D24FC88B23E0}" type="datetimeFigureOut">
              <a:rPr lang="pl-PL" smtClean="0"/>
              <a:t>2021-12-03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E218-DA77-4460-8B61-8A22692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12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7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4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42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13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242DBCB-FF07-47AA-A8EE-5C1F7A8D8892}"/>
              </a:ext>
            </a:extLst>
          </p:cNvPr>
          <p:cNvSpPr/>
          <p:nvPr userDrawn="1"/>
        </p:nvSpPr>
        <p:spPr>
          <a:xfrm rot="10800000">
            <a:off x="479425" y="1388601"/>
            <a:ext cx="3744000" cy="43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F7BB7EF-7BAE-4563-A61E-83D8B1ADB029}"/>
              </a:ext>
            </a:extLst>
          </p:cNvPr>
          <p:cNvSpPr>
            <a:spLocks/>
          </p:cNvSpPr>
          <p:nvPr userDrawn="1"/>
        </p:nvSpPr>
        <p:spPr>
          <a:xfrm>
            <a:off x="-1" y="1388602"/>
            <a:ext cx="1787043" cy="446135"/>
          </a:xfrm>
          <a:custGeom>
            <a:avLst/>
            <a:gdLst>
              <a:gd name="connsiteX0" fmla="*/ 0 w 1787043"/>
              <a:gd name="connsiteY0" fmla="*/ 0 h 446135"/>
              <a:gd name="connsiteX1" fmla="*/ 1430962 w 1787043"/>
              <a:gd name="connsiteY1" fmla="*/ 0 h 446135"/>
              <a:gd name="connsiteX2" fmla="*/ 1517652 w 1787043"/>
              <a:gd name="connsiteY2" fmla="*/ 0 h 446135"/>
              <a:gd name="connsiteX3" fmla="*/ 1652577 w 1787043"/>
              <a:gd name="connsiteY3" fmla="*/ 0 h 446135"/>
              <a:gd name="connsiteX4" fmla="*/ 1787043 w 1787043"/>
              <a:gd name="connsiteY4" fmla="*/ 0 h 446135"/>
              <a:gd name="connsiteX5" fmla="*/ 1652577 w 1787043"/>
              <a:gd name="connsiteY5" fmla="*/ 444276 h 446135"/>
              <a:gd name="connsiteX6" fmla="*/ 1652577 w 1787043"/>
              <a:gd name="connsiteY6" fmla="*/ 445251 h 446135"/>
              <a:gd name="connsiteX7" fmla="*/ 1652282 w 1787043"/>
              <a:gd name="connsiteY7" fmla="*/ 445251 h 446135"/>
              <a:gd name="connsiteX8" fmla="*/ 1652015 w 1787043"/>
              <a:gd name="connsiteY8" fmla="*/ 446135 h 446135"/>
              <a:gd name="connsiteX9" fmla="*/ 1651747 w 1787043"/>
              <a:gd name="connsiteY9" fmla="*/ 445251 h 446135"/>
              <a:gd name="connsiteX10" fmla="*/ 1517652 w 1787043"/>
              <a:gd name="connsiteY10" fmla="*/ 445251 h 446135"/>
              <a:gd name="connsiteX11" fmla="*/ 1517652 w 1787043"/>
              <a:gd name="connsiteY11" fmla="*/ 446135 h 446135"/>
              <a:gd name="connsiteX12" fmla="*/ 0 w 1787043"/>
              <a:gd name="connsiteY12" fmla="*/ 446135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7043" h="446135">
                <a:moveTo>
                  <a:pt x="0" y="0"/>
                </a:moveTo>
                <a:lnTo>
                  <a:pt x="1430962" y="0"/>
                </a:lnTo>
                <a:lnTo>
                  <a:pt x="1517652" y="0"/>
                </a:lnTo>
                <a:lnTo>
                  <a:pt x="1652577" y="0"/>
                </a:lnTo>
                <a:lnTo>
                  <a:pt x="1787043" y="0"/>
                </a:lnTo>
                <a:lnTo>
                  <a:pt x="1652577" y="444276"/>
                </a:lnTo>
                <a:lnTo>
                  <a:pt x="1652577" y="445251"/>
                </a:lnTo>
                <a:lnTo>
                  <a:pt x="1652282" y="445251"/>
                </a:lnTo>
                <a:lnTo>
                  <a:pt x="1652015" y="446135"/>
                </a:lnTo>
                <a:lnTo>
                  <a:pt x="1651747" y="445251"/>
                </a:lnTo>
                <a:lnTo>
                  <a:pt x="1517652" y="445251"/>
                </a:lnTo>
                <a:lnTo>
                  <a:pt x="1517652" y="446135"/>
                </a:lnTo>
                <a:lnTo>
                  <a:pt x="0" y="446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1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1667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xmlns="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B8AE245-3C06-4FE2-B37E-57C60B9BB490}"/>
              </a:ext>
            </a:extLst>
          </p:cNvPr>
          <p:cNvSpPr/>
          <p:nvPr userDrawn="1"/>
        </p:nvSpPr>
        <p:spPr>
          <a:xfrm rot="10800000">
            <a:off x="7015480" y="0"/>
            <a:ext cx="5176520" cy="6029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xmlns="" id="{E5E29D94-1263-4801-9A2D-397C3AC32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882651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6405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209692E-64CA-4D4E-8CD1-C8538B47E61C}"/>
              </a:ext>
            </a:extLst>
          </p:cNvPr>
          <p:cNvSpPr/>
          <p:nvPr userDrawn="1"/>
        </p:nvSpPr>
        <p:spPr>
          <a:xfrm rot="10800000">
            <a:off x="-1" y="0"/>
            <a:ext cx="5176520" cy="602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xmlns="" id="{45584010-9332-4743-9A7B-FA3707E4C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1396674"/>
            <a:ext cx="5756273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179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xmlns="" id="{20F3A646-89FD-4553-8F7C-3F59C2046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0800000">
            <a:off x="6646222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xmlns="" id="{8C11631F-865B-4747-83B7-F07E4360F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xmlns="" id="{A59FE16C-1A54-4E47-A16F-8D9CDF1FE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28" name="Grafika 6">
            <a:extLst>
              <a:ext uri="{FF2B5EF4-FFF2-40B4-BE49-F238E27FC236}">
                <a16:creationId xmlns:a16="http://schemas.microsoft.com/office/drawing/2014/main" xmlns="" id="{8830F006-CA69-4FE0-92C7-CEAD6DE8682C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xmlns="" id="{E4A8D5FC-87F9-4778-8427-B42871203E97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xmlns="" id="{504F4B0A-022F-4F1C-ABDE-89A29582B90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xmlns="" id="{666FE0E6-9383-486D-9EFD-F1374D10F345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xmlns="" id="{AFF7541B-68F8-474E-8840-85FC123F5691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xmlns="" id="{6D086C51-B2AE-4C92-9A2B-1A08B484A04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xmlns="" id="{8150F796-B70A-4C5B-9E9B-55EACBC6930C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xmlns="" id="{B337CE58-8EE6-44EB-A69C-A535961A508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xmlns="" id="{67CB7ABC-B0D8-43A0-AFE5-A57023CD7C99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xmlns="" id="{DF33FC74-49BA-4464-98FE-6E7742D2911B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xmlns="" id="{5D4CEEB5-76DC-473B-BF42-45825CF1B394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xmlns="" id="{59DF511D-189E-40FA-BE74-A4E6A169D9D5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xmlns="" id="{EB4559B9-9FFA-4187-874E-5E2FC19F52BD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xmlns="" id="{7872763D-8794-404F-995E-AA19F8C854C0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37894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xmlns="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xmlns="" id="{7FDC4FA5-4A71-400B-B87E-977B3BCEB4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9400" y="1"/>
            <a:ext cx="5562600" cy="6858000"/>
          </a:xfrm>
          <a:custGeom>
            <a:avLst/>
            <a:gdLst>
              <a:gd name="connsiteX0" fmla="*/ 2111057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  <a:gd name="connsiteX4" fmla="*/ 0 w 5562600"/>
              <a:gd name="connsiteY4" fmla="*/ 6857998 h 6858000"/>
              <a:gd name="connsiteX5" fmla="*/ 5562599 w 5562600"/>
              <a:gd name="connsiteY5" fmla="*/ 6857998 h 6858000"/>
              <a:gd name="connsiteX6" fmla="*/ 5562599 w 5562600"/>
              <a:gd name="connsiteY6" fmla="*/ 6857997 h 6858000"/>
              <a:gd name="connsiteX7" fmla="*/ 16822 w 5562600"/>
              <a:gd name="connsiteY7" fmla="*/ 6857997 h 6858000"/>
              <a:gd name="connsiteX8" fmla="*/ 2111057 w 5562600"/>
              <a:gd name="connsiteY8" fmla="*/ 5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0" h="6858000">
                <a:moveTo>
                  <a:pt x="2111057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562599" y="6857998"/>
                </a:lnTo>
                <a:lnTo>
                  <a:pt x="5562599" y="6857997"/>
                </a:lnTo>
                <a:lnTo>
                  <a:pt x="16822" y="6857997"/>
                </a:lnTo>
                <a:lnTo>
                  <a:pt x="2111057" y="549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pl-PL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xmlns="" id="{46BCEF11-83B3-4A5E-8EF1-593BD15F3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xmlns="" id="{82CB4A91-796A-493A-853D-F8A2648E6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12" name="Grafika 6">
            <a:extLst>
              <a:ext uri="{FF2B5EF4-FFF2-40B4-BE49-F238E27FC236}">
                <a16:creationId xmlns:a16="http://schemas.microsoft.com/office/drawing/2014/main" xmlns="" id="{1C3D9A77-017F-4E15-818F-C91D24A9ACFD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32245921-A564-4979-A79B-F9143F8B37CA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91B0B974-5BC8-4265-BB9E-967BBAE3529C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25A68251-332C-4567-ACDE-8765A726AE33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AAC54C4B-A32C-43C9-B683-EC2AEF4C44B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E5C17C00-96A0-4600-9269-BD4F93B91A7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4BCBC08A-0940-4176-AAA6-71F4CB9AC46E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D03FF2AE-7068-41C5-8FC7-42E35805FFB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1F84FC40-F5AA-43FF-AA34-A9E931DD919D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63729C4D-D2D8-4F5F-825B-B1A020928377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AF1DBAAA-FC75-473E-9870-C060B56DE571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xmlns="" id="{DFEE1344-08A5-4158-8907-7A96DB5EA5A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xmlns="" id="{23CACBCE-1244-4488-B38C-730DE7DFB826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xmlns="" id="{7C1CA17E-04FC-4AA7-BE91-1F6D099A4756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72895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3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27FB235-A115-4A3E-8A8A-63A0EFF8EF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4">
            <a:extLst>
              <a:ext uri="{FF2B5EF4-FFF2-40B4-BE49-F238E27FC236}">
                <a16:creationId xmlns:a16="http://schemas.microsoft.com/office/drawing/2014/main" xmlns="" id="{BAFFED05-8274-4E6B-9F12-E352D6F37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grpSp>
        <p:nvGrpSpPr>
          <p:cNvPr id="10" name="Grafika 6">
            <a:extLst>
              <a:ext uri="{FF2B5EF4-FFF2-40B4-BE49-F238E27FC236}">
                <a16:creationId xmlns:a16="http://schemas.microsoft.com/office/drawing/2014/main" xmlns="" id="{5CD0589F-9731-4067-9C15-928B358CAEFF}"/>
              </a:ext>
            </a:extLst>
          </p:cNvPr>
          <p:cNvGrpSpPr/>
          <p:nvPr userDrawn="1"/>
        </p:nvGrpSpPr>
        <p:grpSpPr>
          <a:xfrm>
            <a:off x="10458449" y="6305263"/>
            <a:ext cx="1268019" cy="308117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xmlns="" id="{8C7FE165-99DA-47A2-8107-F8BE4B411E58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xmlns="" id="{81CDA8F0-484B-45AD-A60B-A5395C58153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C6493B07-8E10-4E05-A796-DA91EAD2F46E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D18A8128-A4AB-4D4A-BB76-BD419C8DA1C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9849D621-9F30-44B3-B722-E0ABD8F04EB8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84341BC9-5B8C-492E-90D4-3FE417D4CC20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68E8CB47-CC27-4E10-9BEB-58FE0A0C9CD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527742E8-E982-4AD8-9AD0-C83D5F51C281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C5DFC59C-6337-4386-8A3C-2F48B55DBB8A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A8EA8EE1-E507-4FD8-9BA6-544884DDA79D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45F7A680-8496-4E93-81FB-A152DB8E64D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2414C2B9-DDCF-4DC3-97F7-8C8298D69B01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1818A095-D71F-4138-B25D-7AC7E7CB42B3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430704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xmlns="" id="{E8C3B6A0-8A6D-4328-88CD-28FAB58D6FE6}"/>
              </a:ext>
            </a:extLst>
          </p:cNvPr>
          <p:cNvSpPr/>
          <p:nvPr userDrawn="1"/>
        </p:nvSpPr>
        <p:spPr>
          <a:xfrm>
            <a:off x="9453880" y="6192520"/>
            <a:ext cx="2738120" cy="66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CDC325E3-76D4-4FE0-8624-9AF60574FA28}"/>
              </a:ext>
            </a:extLst>
          </p:cNvPr>
          <p:cNvSpPr/>
          <p:nvPr userDrawn="1"/>
        </p:nvSpPr>
        <p:spPr>
          <a:xfrm>
            <a:off x="0" y="0"/>
            <a:ext cx="71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1" name="Grafika 6">
            <a:extLst>
              <a:ext uri="{FF2B5EF4-FFF2-40B4-BE49-F238E27FC236}">
                <a16:creationId xmlns:a16="http://schemas.microsoft.com/office/drawing/2014/main" xmlns="" id="{A0C362FD-F410-4886-B296-6A9DE57E8ECE}"/>
              </a:ext>
            </a:extLst>
          </p:cNvPr>
          <p:cNvGrpSpPr/>
          <p:nvPr userDrawn="1"/>
        </p:nvGrpSpPr>
        <p:grpSpPr>
          <a:xfrm>
            <a:off x="7454900" y="441325"/>
            <a:ext cx="1555072" cy="37786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xmlns="" id="{44C5EC9D-1F40-4DC2-9D93-4AEF9A74A9A9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D6BBF59A-F8EE-48F7-93F3-ADD5619FB3E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72E87F3D-00D3-4FB0-BA91-5305B682867B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BD744E69-178A-4EAC-9DB7-C3B78AF6188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2D509B94-B95E-467B-A004-AF40AF96C39F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C83665E7-30F3-4259-86F1-E94CE86D9E58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013A04F3-A666-4110-91B4-A0BB4777A82E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6AC3C933-D06B-49B5-94DD-0827F043FCE7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1E8D0C5E-2E74-4A31-B313-1031126626D2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0E2527EC-BAEF-4CEC-B499-BA5178E9E515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E61E307B-8177-46D3-9F60-8BB6A554CC7D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9CDE03BF-5C8F-4050-873F-27AC08A896D9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8B1713C5-943A-433E-906E-6235F0EDE891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13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xmlns="" id="{7637E974-E89A-408F-84D2-B9B1987E25B5}"/>
              </a:ext>
            </a:extLst>
          </p:cNvPr>
          <p:cNvSpPr>
            <a:spLocks noChangeAspect="1"/>
          </p:cNvSpPr>
          <p:nvPr userDrawn="1"/>
        </p:nvSpPr>
        <p:spPr>
          <a:xfrm>
            <a:off x="-2" y="6304873"/>
            <a:ext cx="1100364" cy="288000"/>
          </a:xfrm>
          <a:custGeom>
            <a:avLst/>
            <a:gdLst>
              <a:gd name="connsiteX0" fmla="*/ 870498 w 1100364"/>
              <a:gd name="connsiteY0" fmla="*/ 0 h 288000"/>
              <a:gd name="connsiteX1" fmla="*/ 1013560 w 1100364"/>
              <a:gd name="connsiteY1" fmla="*/ 0 h 288000"/>
              <a:gd name="connsiteX2" fmla="*/ 1100364 w 1100364"/>
              <a:gd name="connsiteY2" fmla="*/ 0 h 288000"/>
              <a:gd name="connsiteX3" fmla="*/ 1013560 w 1100364"/>
              <a:gd name="connsiteY3" fmla="*/ 286800 h 288000"/>
              <a:gd name="connsiteX4" fmla="*/ 1013560 w 1100364"/>
              <a:gd name="connsiteY4" fmla="*/ 287430 h 288000"/>
              <a:gd name="connsiteX5" fmla="*/ 1013370 w 1100364"/>
              <a:gd name="connsiteY5" fmla="*/ 287430 h 288000"/>
              <a:gd name="connsiteX6" fmla="*/ 1013197 w 1100364"/>
              <a:gd name="connsiteY6" fmla="*/ 288000 h 288000"/>
              <a:gd name="connsiteX7" fmla="*/ 1013025 w 1100364"/>
              <a:gd name="connsiteY7" fmla="*/ 287430 h 288000"/>
              <a:gd name="connsiteX8" fmla="*/ 870498 w 1100364"/>
              <a:gd name="connsiteY8" fmla="*/ 287430 h 288000"/>
              <a:gd name="connsiteX9" fmla="*/ 0 w 1100364"/>
              <a:gd name="connsiteY9" fmla="*/ 0 h 288000"/>
              <a:gd name="connsiteX10" fmla="*/ 870497 w 1100364"/>
              <a:gd name="connsiteY10" fmla="*/ 0 h 288000"/>
              <a:gd name="connsiteX11" fmla="*/ 870497 w 1100364"/>
              <a:gd name="connsiteY11" fmla="*/ 288000 h 288000"/>
              <a:gd name="connsiteX12" fmla="*/ 0 w 1100364"/>
              <a:gd name="connsiteY1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0364" h="288000">
                <a:moveTo>
                  <a:pt x="870498" y="0"/>
                </a:moveTo>
                <a:lnTo>
                  <a:pt x="1013560" y="0"/>
                </a:lnTo>
                <a:lnTo>
                  <a:pt x="1100364" y="0"/>
                </a:lnTo>
                <a:lnTo>
                  <a:pt x="1013560" y="286800"/>
                </a:lnTo>
                <a:lnTo>
                  <a:pt x="1013560" y="287430"/>
                </a:lnTo>
                <a:lnTo>
                  <a:pt x="1013370" y="287430"/>
                </a:lnTo>
                <a:lnTo>
                  <a:pt x="1013197" y="288000"/>
                </a:lnTo>
                <a:lnTo>
                  <a:pt x="1013025" y="287430"/>
                </a:lnTo>
                <a:lnTo>
                  <a:pt x="870498" y="287430"/>
                </a:lnTo>
                <a:close/>
                <a:moveTo>
                  <a:pt x="0" y="0"/>
                </a:moveTo>
                <a:lnTo>
                  <a:pt x="870497" y="0"/>
                </a:lnTo>
                <a:lnTo>
                  <a:pt x="870497" y="288000"/>
                </a:lnTo>
                <a:lnTo>
                  <a:pt x="0" y="2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00885DFD-8433-4EFA-B007-FECBC0AC1E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89163" y="6321904"/>
            <a:ext cx="3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0D847C-DAEE-4173-A294-49479187F533}" type="slidenum">
              <a:rPr lang="pl-PL" sz="900" smtClean="0">
                <a:solidFill>
                  <a:schemeClr val="bg1"/>
                </a:solidFill>
                <a:latin typeface="+mj-lt"/>
              </a:rPr>
              <a:t>‹#›</a:t>
            </a:fld>
            <a:endParaRPr lang="pl-PL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0CF2D0A6-998D-4AAD-BEA2-7826E830A4D9}"/>
              </a:ext>
            </a:extLst>
          </p:cNvPr>
          <p:cNvSpPr txBox="1"/>
          <p:nvPr userDrawn="1"/>
        </p:nvSpPr>
        <p:spPr>
          <a:xfrm>
            <a:off x="1249214" y="6341331"/>
            <a:ext cx="5869038" cy="2462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pl-PL" sz="1000" dirty="0"/>
              <a:t>  </a:t>
            </a:r>
            <a:r>
              <a:rPr lang="pl-PL" sz="1000" dirty="0">
                <a:solidFill>
                  <a:schemeClr val="accent2"/>
                </a:solidFill>
              </a:rPr>
              <a:t>/</a:t>
            </a:r>
            <a:r>
              <a:rPr lang="pl-PL" sz="1000" dirty="0"/>
              <a:t>  Miejscowość, 23.02.2021</a:t>
            </a:r>
            <a:endParaRPr lang="en-US" sz="1000" dirty="0"/>
          </a:p>
        </p:txBody>
      </p:sp>
      <p:grpSp>
        <p:nvGrpSpPr>
          <p:cNvPr id="9" name="Grafika 6">
            <a:extLst>
              <a:ext uri="{FF2B5EF4-FFF2-40B4-BE49-F238E27FC236}">
                <a16:creationId xmlns:a16="http://schemas.microsoft.com/office/drawing/2014/main" xmlns="" id="{EA684851-AD53-425F-AF61-9526529BD6C1}"/>
              </a:ext>
            </a:extLst>
          </p:cNvPr>
          <p:cNvGrpSpPr/>
          <p:nvPr userDrawn="1"/>
        </p:nvGrpSpPr>
        <p:grpSpPr>
          <a:xfrm>
            <a:off x="10454048" y="6303963"/>
            <a:ext cx="1278889" cy="31075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xmlns="" id="{CE5BAD28-135D-485A-9AEF-FD966E414C86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49659477-33E8-47A8-A3CB-A6ABA7B5962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1D912430-D047-4072-B2DA-C8FE7EB93B52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xmlns="" id="{191A0B37-05BC-4A85-B4D9-7250829BB3A9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xmlns="" id="{E0D55D89-94D1-4A94-A07F-B8ED4A9F1E73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xmlns="" id="{C3C8C462-CABC-4FF9-A196-0DA61AE14573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xmlns="" id="{94741AAD-76B9-4246-B8E2-FB83CB4F868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xmlns="" id="{6E21923B-26AA-499C-B620-C887FC929FA8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xmlns="" id="{77F62B30-449B-45FC-8419-E511B956EFF4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xmlns="" id="{F04B51AF-E735-4429-AE88-D53AC9E41173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xmlns="" id="{DE459B68-1AC6-4B66-9E8F-70784F8A3A4B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xmlns="" id="{BDD81D2B-9B00-4C56-B852-87D532BFCBBF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xmlns="" id="{7C231A5D-8D23-4C28-835C-77933F8E0ECB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919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  <p:sldLayoutId id="2147483732" r:id="rId3"/>
    <p:sldLayoutId id="2147483730" r:id="rId4"/>
    <p:sldLayoutId id="2147483739" r:id="rId5"/>
    <p:sldLayoutId id="2147483741" r:id="rId6"/>
    <p:sldLayoutId id="2147483649" r:id="rId7"/>
    <p:sldLayoutId id="2147483735" r:id="rId8"/>
    <p:sldLayoutId id="2147483671" r:id="rId9"/>
    <p:sldLayoutId id="214748374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97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/tarcza-finansowa-pfr-20.html#mmsp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w angle photography curtain wall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2800"/>
          <a:stretch>
            <a:fillRect/>
          </a:stretch>
        </p:blipFill>
        <p:spPr bwMode="auto">
          <a:xfrm>
            <a:off x="0" y="1492241"/>
            <a:ext cx="6958508" cy="3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/>
          <p:nvPr/>
        </p:nvSpPr>
        <p:spPr>
          <a:xfrm>
            <a:off x="5374332" y="1470286"/>
            <a:ext cx="6814493" cy="3931920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101" h="3340943">
                <a:moveTo>
                  <a:pt x="1371600" y="0"/>
                </a:moveTo>
                <a:lnTo>
                  <a:pt x="8258101" y="0"/>
                </a:lnTo>
                <a:lnTo>
                  <a:pt x="8258101" y="3312368"/>
                </a:lnTo>
                <a:lnTo>
                  <a:pt x="0" y="3340943"/>
                </a:lnTo>
                <a:lnTo>
                  <a:pt x="1371600" y="0"/>
                </a:lnTo>
                <a:close/>
              </a:path>
            </a:pathLst>
          </a:custGeom>
          <a:solidFill>
            <a:schemeClr val="bg1">
              <a:lumMod val="6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3862164" y="2569096"/>
            <a:ext cx="8326662" cy="1734301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  <a:gd name="connsiteX0" fmla="*/ 756936 w 8258101"/>
              <a:gd name="connsiteY0" fmla="*/ 0 h 3454788"/>
              <a:gd name="connsiteX1" fmla="*/ 8258101 w 8258101"/>
              <a:gd name="connsiteY1" fmla="*/ 113845 h 3454788"/>
              <a:gd name="connsiteX2" fmla="*/ 8258101 w 8258101"/>
              <a:gd name="connsiteY2" fmla="*/ 3426213 h 3454788"/>
              <a:gd name="connsiteX3" fmla="*/ 0 w 8258101"/>
              <a:gd name="connsiteY3" fmla="*/ 3454788 h 3454788"/>
              <a:gd name="connsiteX4" fmla="*/ 756936 w 8258101"/>
              <a:gd name="connsiteY4" fmla="*/ 0 h 3454788"/>
              <a:gd name="connsiteX0" fmla="*/ 576153 w 8077318"/>
              <a:gd name="connsiteY0" fmla="*/ 0 h 3454788"/>
              <a:gd name="connsiteX1" fmla="*/ 8077318 w 8077318"/>
              <a:gd name="connsiteY1" fmla="*/ 113845 h 3454788"/>
              <a:gd name="connsiteX2" fmla="*/ 8077318 w 8077318"/>
              <a:gd name="connsiteY2" fmla="*/ 3426213 h 3454788"/>
              <a:gd name="connsiteX3" fmla="*/ 0 w 8077318"/>
              <a:gd name="connsiteY3" fmla="*/ 3454788 h 3454788"/>
              <a:gd name="connsiteX4" fmla="*/ 576153 w 8077318"/>
              <a:gd name="connsiteY4" fmla="*/ 0 h 34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318" h="3454788">
                <a:moveTo>
                  <a:pt x="576153" y="0"/>
                </a:moveTo>
                <a:lnTo>
                  <a:pt x="8077318" y="113845"/>
                </a:lnTo>
                <a:lnTo>
                  <a:pt x="8077318" y="3426213"/>
                </a:lnTo>
                <a:lnTo>
                  <a:pt x="0" y="3454788"/>
                </a:lnTo>
                <a:lnTo>
                  <a:pt x="576153" y="0"/>
                </a:lnTo>
                <a:close/>
              </a:path>
            </a:pathLst>
          </a:custGeom>
          <a:solidFill>
            <a:srgbClr val="00836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3F61B841-5CF6-492E-9C24-9AD6C26AACDF}"/>
              </a:ext>
            </a:extLst>
          </p:cNvPr>
          <p:cNvSpPr txBox="1">
            <a:spLocks/>
          </p:cNvSpPr>
          <p:nvPr/>
        </p:nvSpPr>
        <p:spPr>
          <a:xfrm>
            <a:off x="6430185" y="2974581"/>
            <a:ext cx="503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SKŁADANIE OŚWIADCZENIA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ROZLICZENIU SUBWENCJI FINANSOWEJ PFR TARCZA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 DLA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MŚP</a:t>
            </a: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4C15273D-7B98-41EA-B712-8147D1F50FDA}"/>
              </a:ext>
            </a:extLst>
          </p:cNvPr>
          <p:cNvSpPr txBox="1"/>
          <p:nvPr/>
        </p:nvSpPr>
        <p:spPr>
          <a:xfrm>
            <a:off x="4922461" y="6198919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kern="0" dirty="0" smtClean="0">
                <a:solidFill>
                  <a:srgbClr val="008364"/>
                </a:solidFill>
                <a:cs typeface="Arial" pitchFamily="34" charset="0"/>
              </a:rPr>
              <a:t>Warszawa, listopad 2021 r.</a:t>
            </a:r>
            <a:endParaRPr lang="en-US" sz="1400" kern="0" dirty="0">
              <a:solidFill>
                <a:srgbClr val="008364"/>
              </a:solidFill>
              <a:cs typeface="Arial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2" y="0"/>
            <a:ext cx="1941833" cy="1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1" name="Obraz 10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29699" y="1573876"/>
            <a:ext cx="5760720" cy="1483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529699" y="3380427"/>
            <a:ext cx="5760720" cy="1888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760028" y="2257683"/>
            <a:ext cx="4876800" cy="2245487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Oświadczenia o: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prawdziwości złożonych oświadczeń i informacji,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zapoznaniu się z Regulaminem 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są bezwzględnie wymagane, by uzyskać umorzenie. Ich niezłożenie (wskazanie na NIE) oznacza, że formularz nie zostanie przekazany do PFR. W związku z tym PFR wyda negatywną decyzję umorzeniową, co wiąże się z koniecznością zwrotu całości subwencji.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50874" y="257889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84128" y="4789714"/>
            <a:ext cx="711272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651172" y="325745"/>
            <a:ext cx="5012871" cy="573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8759" y="3575684"/>
            <a:ext cx="3865269" cy="538289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solidFill>
                  <a:schemeClr val="bg1"/>
                </a:solidFill>
              </a:rPr>
              <a:t>Treść </a:t>
            </a:r>
            <a:r>
              <a:rPr lang="pl-PL" sz="1400" b="1" dirty="0">
                <a:solidFill>
                  <a:schemeClr val="bg1"/>
                </a:solidFill>
              </a:rPr>
              <a:t>par. 8 Regulaminu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738665" y="21930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łamany 16"/>
          <p:cNvCxnSpPr/>
          <p:nvPr/>
        </p:nvCxnSpPr>
        <p:spPr>
          <a:xfrm flipV="1">
            <a:off x="3356814" y="3227531"/>
            <a:ext cx="2935131" cy="118118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051" y="1413223"/>
            <a:ext cx="5851525" cy="1349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42" y="1532429"/>
            <a:ext cx="5046117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9699" y="1413223"/>
            <a:ext cx="5529943" cy="270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nie złożyłeś do Banku w wymaganym terminie dokumentów potwierdzających Twoje umocowanie do zawarcia umowy subwencji finansowej, lub jeśli dostarczone dokumenty nie spełniły kryteriów  określonych przez PFR , będziesz zobowiązany do wypełnienia poniższego oświadczenia.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zaznaczysz pole na 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TAK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 – będzie to oznaczać, że jesteś w posiadaniu dokumentów potwierdzających Twoje umocowanie do zawarcia umowy subwencji finansowej – pełnomocnictwo  lub oświadczenie retrospektywne i/lub  wydruk z CEIDG, odpis z KRS. Dokumenty te należy dostarczyć do Banku 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w ciągu 14 dni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po wysłaniu oświadczenia do PFR.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" y="4382351"/>
            <a:ext cx="5211326" cy="16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prosty 20"/>
          <p:cNvCxnSpPr/>
          <p:nvPr/>
        </p:nvCxnSpPr>
        <p:spPr>
          <a:xfrm>
            <a:off x="578362" y="4186338"/>
            <a:ext cx="10962560" cy="0"/>
          </a:xfrm>
          <a:prstGeom prst="line">
            <a:avLst/>
          </a:prstGeom>
          <a:ln cap="rnd">
            <a:solidFill>
              <a:srgbClr val="C0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318528" y="4725393"/>
            <a:ext cx="5301343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zobowiązałeś się w Umowie subwencji finansowej do przeniesienia rezydencji podatkowej na obszar EOG będziesz zobowiązany wskazać czy wywiązałeś się z tego zobowiązania. 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2" y="1413223"/>
            <a:ext cx="5932479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902078" y="2272046"/>
            <a:ext cx="3435556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dirty="0">
                <a:ea typeface="Open Sans"/>
                <a:cs typeface="Open Sans"/>
              </a:rPr>
              <a:t>Należy wybrać odpowiednią odpowiedź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1393374" y="2705601"/>
            <a:ext cx="5910941" cy="347540"/>
          </a:xfrm>
          <a:prstGeom prst="bentConnector3">
            <a:avLst>
              <a:gd name="adj1" fmla="val 801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" y="3453993"/>
            <a:ext cx="5932800" cy="2577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902078" y="4095526"/>
            <a:ext cx="445225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w przypadku których PFR nie posiada informacji o dopełnieniu tego obowiązku.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Przedsiębiorco, jeśli dopełniłeś obowiązku poinformowania na swojej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domenie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otrzymaniu subwencji finansowej będziesz zobowiązany podać nazwę domeny, celem weryfikacji przez PFR spełnienia tego zobowiązania. </a:t>
            </a:r>
            <a:endParaRPr lang="pl-PL" sz="1400" dirty="0" smtClean="0">
              <a:solidFill>
                <a:srgbClr val="008364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2272186"/>
            <a:ext cx="5231271" cy="1414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6356" y="1310087"/>
            <a:ext cx="5329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którzy nie widnieją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Centralnym Rejestrze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Beneficjentów Rzeczywistych.</a:t>
            </a:r>
          </a:p>
          <a:p>
            <a:pPr algn="just"/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Jeśli nie podlegasz wpisowi do CRBR, bo nie wynika to </a:t>
            </a:r>
            <a:b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z przepisów prawa, zaznacz pole na NIE</a:t>
            </a:r>
            <a:endParaRPr lang="pl-PL" sz="1400" dirty="0">
              <a:solidFill>
                <a:srgbClr val="008364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Łącznik łamany 12"/>
          <p:cNvCxnSpPr>
            <a:stCxn id="4" idx="1"/>
          </p:cNvCxnSpPr>
          <p:nvPr/>
        </p:nvCxnSpPr>
        <p:spPr>
          <a:xfrm rot="10800000" flipH="1" flipV="1">
            <a:off x="606356" y="1787141"/>
            <a:ext cx="282542" cy="365302"/>
          </a:xfrm>
          <a:prstGeom prst="bentConnector4">
            <a:avLst>
              <a:gd name="adj1" fmla="val -80908"/>
              <a:gd name="adj2" fmla="val -1931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17" y="1089897"/>
            <a:ext cx="5023961" cy="47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/>
          <p:cNvSpPr/>
          <p:nvPr/>
        </p:nvSpPr>
        <p:spPr>
          <a:xfrm>
            <a:off x="380958" y="3803810"/>
            <a:ext cx="6187936" cy="2455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wybrać odpowiednią odpowiedź.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 smtClean="0">
                <a:ea typeface="Open Sans"/>
                <a:cs typeface="Open Sans"/>
              </a:rPr>
              <a:t>W </a:t>
            </a:r>
            <a:r>
              <a:rPr lang="pl-PL" sz="1400" dirty="0">
                <a:ea typeface="Open Sans"/>
                <a:cs typeface="Open Sans"/>
              </a:rPr>
              <a:t>każdym przypadku dokonania przekształcenia firmy rozwinie się pole do edycji.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sprzed przekształcenia jeśli na wniosku widnieje nowy NIP firmy po przekształceniu,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po przekształceniu jeśli na wniosku widnieje stary NIP firmy przed przekształceniem</a:t>
            </a:r>
            <a:r>
              <a:rPr lang="pl-PL" sz="1400" dirty="0" smtClean="0">
                <a:ea typeface="Open Sans"/>
                <a:cs typeface="Open Sans"/>
              </a:rPr>
              <a:t>.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Jeśli prowadzisz przedsiębiorstwo </a:t>
            </a:r>
            <a:r>
              <a:rPr lang="pl-PL" sz="14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wieloodziałowe</a:t>
            </a:r>
            <a:r>
              <a:rPr lang="pl-PL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wpisz NIP i REGON dla każdego oddziału firmy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604789" y="3313981"/>
            <a:ext cx="1426028" cy="502182"/>
          </a:xfrm>
          <a:prstGeom prst="bentConnector3">
            <a:avLst>
              <a:gd name="adj1" fmla="val 996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1471013" y="6240839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83415" y="1572761"/>
            <a:ext cx="4902272" cy="237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1353913" y="1839180"/>
            <a:ext cx="5094801" cy="436658"/>
          </a:xfrm>
          <a:prstGeom prst="bentConnector3">
            <a:avLst>
              <a:gd name="adj1" fmla="val 8739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581178" y="1964599"/>
            <a:ext cx="2871299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wpisać NIP i Regon firmy.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>
            <a:off x="3419802" y="1765731"/>
            <a:ext cx="3028913" cy="266418"/>
          </a:xfrm>
          <a:prstGeom prst="bentConnector3">
            <a:avLst>
              <a:gd name="adj1" fmla="val 22686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5" y="4389361"/>
            <a:ext cx="4889796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6581178" y="4712420"/>
            <a:ext cx="4767943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Po uzupełnieniu NIP i Regonu Firmy dane zostaną zaczytane w Oświadczeniu o Rozliczeniu. 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3901313" y="4571021"/>
            <a:ext cx="2547402" cy="359728"/>
          </a:xfrm>
          <a:prstGeom prst="bentConnector3">
            <a:avLst>
              <a:gd name="adj1" fmla="val 20942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068518" y="5463292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993289"/>
            <a:ext cx="5408504" cy="262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565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osoby umocowanej do złożenia Oświadczenia o Rozliczeniu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5174337" y="2252334"/>
            <a:ext cx="2728693" cy="342092"/>
          </a:xfrm>
          <a:prstGeom prst="bentConnector3">
            <a:avLst>
              <a:gd name="adj1" fmla="val 57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368144" y="3063145"/>
            <a:ext cx="5122800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W zależności od wskazania samodzielnej reprezentacji czy 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też pełnomocnictwa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, pojawią się dane osoby umocowanej do złożenia Oświadczenia o Rozliczeniu.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Sprawdź czy dane osoby, która wypełnia wniosek są poprawne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! 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/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któraś z danych uległa zmianie lub jest błędna, niezwłocznie zgłoś to do Banku w celu jej poprawienia zanim wyślesz wniosek do PFR.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393062" y="5628328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58795"/>
            <a:ext cx="5431971" cy="5502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278612" y="1926771"/>
            <a:ext cx="1178712" cy="16987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573424"/>
            <a:ext cx="512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Podaj przychody w wybranych miesiącach z roku 2019 i 2020 oraz Koszty </a:t>
            </a:r>
            <a:r>
              <a:rPr lang="pl-PL" sz="1400" dirty="0" smtClean="0"/>
              <a:t>Stałe </a:t>
            </a:r>
            <a:r>
              <a:rPr lang="pl-PL" sz="1400" dirty="0"/>
              <a:t>za wskazane miesiące roku 2020.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finansowe Firmy na podstawie faktycznie osiągniętych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Przychodów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Kosztów Stałych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 rot="5400000">
            <a:off x="8720053" y="-46868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29424" y="2213381"/>
            <a:ext cx="5241637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Podaj przychody w wybranych miesiącach z roku 2019 oraz faktyczne przychody we wskazanych miesiącach za 2021 oraz faktyczne Koszty </a:t>
            </a:r>
            <a:r>
              <a:rPr lang="pl-PL" sz="1400" dirty="0" smtClean="0"/>
              <a:t>Stałe </a:t>
            </a:r>
            <a:r>
              <a:rPr lang="pl-PL" sz="1400" dirty="0"/>
              <a:t>za wskazane miesiące roku 2021.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Faktycznie osiągnięte Przychody i Koszty </a:t>
            </a:r>
            <a:r>
              <a:rPr lang="pl-PL" sz="1400" dirty="0" smtClean="0"/>
              <a:t>Stałe </a:t>
            </a:r>
            <a:r>
              <a:rPr lang="pl-PL" sz="1400" dirty="0"/>
              <a:t>będą podstawą do wyliczenia ewentualnej nadwyżki.</a:t>
            </a:r>
          </a:p>
        </p:txBody>
      </p:sp>
      <p:sp>
        <p:nvSpPr>
          <p:cNvPr id="17" name="Prostokąt 16"/>
          <p:cNvSpPr/>
          <p:nvPr/>
        </p:nvSpPr>
        <p:spPr>
          <a:xfrm rot="5400000">
            <a:off x="8697379" y="148915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łamany 17"/>
          <p:cNvCxnSpPr/>
          <p:nvPr/>
        </p:nvCxnSpPr>
        <p:spPr>
          <a:xfrm>
            <a:off x="5295641" y="2806976"/>
            <a:ext cx="1161683" cy="82726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29424" y="3667022"/>
            <a:ext cx="5621295" cy="243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200" dirty="0" smtClean="0">
                <a:solidFill>
                  <a:srgbClr val="008364"/>
                </a:solidFill>
                <a:ea typeface="Open Sans"/>
                <a:cs typeface="Open Sans"/>
              </a:rPr>
              <a:t>: 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Przedsiębiorcy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wniosku o subwencję co do zasady prognozowali przychody oraz K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oszty Stałe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okres od 1 listopada 2020 r. do 31 marca 2021 r. Dlatego też, w celu rozliczenia subwencji muszą podać rzeczywiste koszty stałe oraz wysokość przychodów dla tego okresu. Pomocny w wyliczeniu tej różnicy będzie specjalny kalkulator, który został zaszyty w formularzu rozliczenia. Beneficjent musi sprawdzić, czy  nastąpiła nadwyżka między wartością subwencji wyliczoną w oparciu o przewidywaną wartość 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Kosztów Stałych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oraz wysokość spadku przychodów, a subwencją, którą otrzymaliby w oparciu o kwotę rzeczywistych kosztów stałych oraz rzeczywistą wysokość spadku przychodów. Jeśli taka nadwyżka występuje, beneficjent będzie musiał ją zwrócić do 15 marca 2022 r. na indywidualny rachunek wskazany w formularzu oświadczenia.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4" y="6214508"/>
            <a:ext cx="1680730" cy="54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614934" y="1628559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400241"/>
            <a:ext cx="56969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MŚP</a:t>
            </a:r>
            <a:r>
              <a:rPr lang="pl-PL" sz="1400" dirty="0"/>
              <a:t>, składając Oświadczenie o Rozliczeniu – jako dowód poprawności rozliczenia - załącza pliki JPK w postaci </a:t>
            </a:r>
            <a:r>
              <a:rPr lang="pl-PL" sz="1400" dirty="0" err="1"/>
              <a:t>xml</a:t>
            </a:r>
            <a:r>
              <a:rPr lang="pl-PL" sz="1400" dirty="0"/>
              <a:t>, wygenerowane z programów </a:t>
            </a:r>
            <a:r>
              <a:rPr lang="pl-PL" sz="1400" dirty="0" smtClean="0"/>
              <a:t>księgowych. </a:t>
            </a:r>
            <a:endParaRPr lang="pl-PL" sz="1400" dirty="0"/>
          </a:p>
          <a:p>
            <a:r>
              <a:rPr lang="pl-PL" sz="1400" dirty="0"/>
              <a:t>W zależności od prowadzonej rachunkowości będą to pliki JPK_PKPIR lub JPK_KR</a:t>
            </a:r>
          </a:p>
          <a:p>
            <a:r>
              <a:rPr lang="pl-PL" sz="1400" dirty="0"/>
              <a:t>Liczba załączników nie może przekraczać 10 sztuk o rozszerzeniu XML, maksymalny rozmiar jednego pliku to </a:t>
            </a:r>
            <a:r>
              <a:rPr lang="pl-PL" sz="1400" dirty="0" smtClean="0"/>
              <a:t>10MB. W przypadku pliku XML przekraczającego 10MB skompresuj go do formatu ZIP</a:t>
            </a:r>
            <a:endParaRPr lang="pl-PL" sz="1400" dirty="0"/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Pliki JPK</a:t>
            </a:r>
          </a:p>
        </p:txBody>
      </p:sp>
      <p:sp>
        <p:nvSpPr>
          <p:cNvPr id="6" name="Prostokąt 5"/>
          <p:cNvSpPr/>
          <p:nvPr/>
        </p:nvSpPr>
        <p:spPr>
          <a:xfrm>
            <a:off x="529699" y="3818131"/>
            <a:ext cx="5257800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W przypadku błędnego załączenia plików JPK można je usunąć poprzez przycisk „</a:t>
            </a:r>
            <a:r>
              <a:rPr lang="pl-PL" sz="1400" b="1" dirty="0"/>
              <a:t>Usuń</a:t>
            </a:r>
            <a:r>
              <a:rPr lang="pl-PL" sz="1400" dirty="0"/>
              <a:t>”. Skasowany plik można zastąpić nowym.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03530" y="4975035"/>
            <a:ext cx="5257800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539404" y="3833664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56" y="3502629"/>
            <a:ext cx="5179247" cy="221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38" y="1365519"/>
            <a:ext cx="5318965" cy="1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17" y="330556"/>
            <a:ext cx="5090762" cy="2995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7989083" y="6285341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/>
          <p:nvPr/>
        </p:nvPicPr>
        <p:blipFill>
          <a:blip r:embed="rId4"/>
          <a:stretch>
            <a:fillRect/>
          </a:stretch>
        </p:blipFill>
        <p:spPr>
          <a:xfrm>
            <a:off x="6365216" y="3376004"/>
            <a:ext cx="5090763" cy="3144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293725" y="1082745"/>
            <a:ext cx="1071491" cy="4589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Wyliczona faktyczna kwota subwencji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38889" y="2520624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4474" y="1323441"/>
            <a:ext cx="4748913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/>
              <a:t>Kwota subwencji wyliczona na podstawie faktycznie osiągniętych Przychodów i Kosztów stałych. </a:t>
            </a:r>
            <a:endParaRPr lang="pl-PL" sz="1200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 smtClean="0"/>
              <a:t>Kwota </a:t>
            </a:r>
            <a:r>
              <a:rPr lang="pl-PL" sz="1200" dirty="0"/>
              <a:t>subwencji możliwa do umorzenia. </a:t>
            </a:r>
            <a:endParaRPr lang="pl-PL" sz="1200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 smtClean="0"/>
              <a:t>Kwota </a:t>
            </a:r>
            <a:r>
              <a:rPr lang="pl-PL" sz="1200" dirty="0"/>
              <a:t>subwencji, którą Przedsiębiorca zobowiązany jest zwrócić.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278612" y="1682709"/>
            <a:ext cx="1086604" cy="26516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łamany 19"/>
          <p:cNvCxnSpPr/>
          <p:nvPr/>
        </p:nvCxnSpPr>
        <p:spPr>
          <a:xfrm>
            <a:off x="5278612" y="2194705"/>
            <a:ext cx="1086604" cy="3962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98992" y="3207033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Dane podsumowujące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89570" y="3638722"/>
            <a:ext cx="5577187" cy="257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Sprawdź czy wszystkie dane są poprawne.</a:t>
            </a:r>
            <a:br>
              <a:rPr lang="pl-PL" sz="1200" dirty="0"/>
            </a:br>
            <a:r>
              <a:rPr lang="pl-PL" sz="1200" b="1" dirty="0"/>
              <a:t>UWAGA!  </a:t>
            </a:r>
            <a:br>
              <a:rPr lang="pl-PL" sz="1200" b="1" dirty="0"/>
            </a:br>
            <a:r>
              <a:rPr lang="pl-PL" sz="1200" dirty="0"/>
              <a:t>Jeśli któraś z danych uległa zmianie lub jest błędna, niezwłocznie zgłoś to do Banku w celu jej poprawienia zanim wyślesz wniosek do PFR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Kwota subwencji jaka został przyznana Przedsiębiorcy 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Po wypełnieniu formularza Oświadczenia o Rozliczeniu istnieje możliwość pobrania jego projektu (Oświadczenie jeszcze nie jest podpisane). Przedsiębiorca ma możliwość zapoznania się z zapisami Oświadczenia oraz sprawdzenia poprawności swoich danych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Aby wysłać Oświadczenie o Rozliczeniu należy wybrać przycisk „</a:t>
            </a:r>
            <a:r>
              <a:rPr lang="pl-PL" sz="1200" b="1" dirty="0"/>
              <a:t>Wyślij wniosek</a:t>
            </a:r>
            <a:r>
              <a:rPr lang="pl-PL" sz="1200" dirty="0"/>
              <a:t>”.</a:t>
            </a:r>
          </a:p>
        </p:txBody>
      </p:sp>
      <p:cxnSp>
        <p:nvCxnSpPr>
          <p:cNvPr id="39" name="Łącznik łamany 38"/>
          <p:cNvCxnSpPr/>
          <p:nvPr/>
        </p:nvCxnSpPr>
        <p:spPr>
          <a:xfrm>
            <a:off x="5293725" y="3763150"/>
            <a:ext cx="1071491" cy="23071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łamany 45"/>
          <p:cNvCxnSpPr/>
          <p:nvPr/>
        </p:nvCxnSpPr>
        <p:spPr>
          <a:xfrm flipV="1">
            <a:off x="5293725" y="4510360"/>
            <a:ext cx="1002197" cy="8774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flipV="1">
            <a:off x="5293725" y="5483206"/>
            <a:ext cx="1071491" cy="6475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łamany 53"/>
          <p:cNvCxnSpPr/>
          <p:nvPr/>
        </p:nvCxnSpPr>
        <p:spPr>
          <a:xfrm flipV="1">
            <a:off x="5293725" y="6026235"/>
            <a:ext cx="4993275" cy="3187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171" y="131962"/>
            <a:ext cx="11811000" cy="5214258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2051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Oświadczenie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 Rozliczeniu nie jest składane przez Beneficjentów: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dokonali spłaty subwencji finansowej w całości przed nadejściem terminu do złożenia Oświadczenia o Rozliczeniu, w efekcie czego umowa subwencji finansowej wygasła;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nie posiadają aktywnej relacji z Bankiem, za pośrednictwem którego zawarli umowę subwencji finansowej (nie posiadają zawartej umowy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prowadzenie rachunku bankowego oraz umowy o świadczenie usług Bankowości Elektronicznej) oraz nie odnowili tej relacji przed upływem terminu na złożenie Oświadczenia o Rozliczeniu; 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stosunku do których PFR wystosował wezwanie do zwrotu Subwencji Finansowej. </a:t>
            </a:r>
          </a:p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WAŻNE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Firma może wnioskować o subwencję finansową od 18 listopada 2021 r. do 15 stycznia 2022 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Formularz Oświadczenia o Rozliczeniu subwencji zostanie udostępniony tylko i wyłącznie w systemie bankowości elektronicznej tego samego banku,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którym składany był wniosek.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musi zostać złożone przez osobę posiadającą dostęp do bankowości elektronicznej Beneficjenta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Warunkiem rozliczenia i umorzenia subwencji przez Przedsiębiorcę 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sektora MŚP jest: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nieprzerwane utrzymanie działalności gospodarczej do 31 grudnia 2021 r. oraz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rozliczenie nadwyżki otrzymanej subwencji finansowej, wskazując rzeczywiste koszty stałe oraz rzeczywistą wysokość spadku przychodów na podstawie danych finansowych za okres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od: 1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listopada 2020 r. do 31 marca 2021 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395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</a:rPr>
              <a:t>I. Przed </a:t>
            </a:r>
            <a:r>
              <a:rPr lang="pl-PL" sz="1400" b="1" dirty="0">
                <a:solidFill>
                  <a:srgbClr val="008364"/>
                </a:solidFill>
              </a:rPr>
              <a:t>złożeniem Oświadczenia o </a:t>
            </a:r>
            <a:r>
              <a:rPr lang="pl-PL" sz="1400" b="1" dirty="0" smtClean="0">
                <a:solidFill>
                  <a:srgbClr val="008364"/>
                </a:solidFill>
              </a:rPr>
              <a:t>Rozliczeniu</a:t>
            </a:r>
            <a:endParaRPr lang="pl-PL" sz="1400" dirty="0">
              <a:solidFill>
                <a:srgbClr val="008364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49829" y="5561538"/>
            <a:ext cx="10635342" cy="523220"/>
          </a:xfrm>
          <a:prstGeom prst="rect">
            <a:avLst/>
          </a:prstGeom>
          <a:noFill/>
          <a:ln>
            <a:solidFill>
              <a:srgbClr val="008364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Zapoznaj się z zasadami rozliczania Tarczy Finansowej 2.0.  PFR dostępnymi na stronie internetowej Polskiego Funduszu Rozwoju: </a:t>
            </a: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l-PL" sz="1400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pfrsa.pl/tarcza-finansowa-pfr/tarcza-finansowa-pfr-20.html#mmsp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204942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860086"/>
            <a:ext cx="5354342" cy="168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106323" y="1955008"/>
            <a:ext cx="6018877" cy="436592"/>
          </a:xfrm>
          <a:prstGeom prst="bentConnector3">
            <a:avLst>
              <a:gd name="adj1" fmla="val 753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Wysłanie Oświadczenia o Rozliczeniu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Po wybraniu przycisku „</a:t>
            </a: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” przyjdzie na nr telefonu </a:t>
            </a:r>
            <a:r>
              <a:rPr lang="pl-PL" sz="1400" dirty="0">
                <a:ea typeface="Times New Roman" panose="02020603050405020304" pitchFamily="18" charset="0"/>
                <a:cs typeface="Calibri" panose="020F0502020204030204" pitchFamily="34" charset="0"/>
              </a:rPr>
              <a:t>podany przez Przedsiębiorcę do kontaktu z Bankiem lub wskazany przez osobę upoważnioną we Wniosku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 kod sms, który należy wprowadzić do wniosku celem jego zatwierdzenia. 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28272" y="2841639"/>
            <a:ext cx="558949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zatwierdzić wniosek należy wprowadzić 8-cyfrowy kod. Wprowadzenie kodu sms jest równoznaczne z podpisaniem Oświadczenia o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Rozliczeniu.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Brak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wprowadzenia kodu sms w celu zatwierdzenia Oświadczenia skutkuje nie wysłaniem wniosku do PFR i tym samym nie otrzymanie subwencji finansowej.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Łącznik łamany 31"/>
          <p:cNvCxnSpPr/>
          <p:nvPr/>
        </p:nvCxnSpPr>
        <p:spPr>
          <a:xfrm flipV="1">
            <a:off x="5106323" y="2273337"/>
            <a:ext cx="4211848" cy="1271273"/>
          </a:xfrm>
          <a:prstGeom prst="bentConnector3">
            <a:avLst>
              <a:gd name="adj1" fmla="val 99882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39158" y="4469535"/>
            <a:ext cx="1049895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wygenerować ponownie kod do zatwierdzenia wniosku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sms ponownie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9158" y="4935786"/>
            <a:ext cx="92470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 wprowadzeniu  8-cyfrowego kodu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5400000" flipH="1" flipV="1">
            <a:off x="8482691" y="3078384"/>
            <a:ext cx="2331817" cy="773330"/>
          </a:xfrm>
          <a:prstGeom prst="bentConnector3">
            <a:avLst>
              <a:gd name="adj1" fmla="val 24791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łamany 41"/>
          <p:cNvCxnSpPr/>
          <p:nvPr/>
        </p:nvCxnSpPr>
        <p:spPr>
          <a:xfrm flipV="1">
            <a:off x="7303188" y="2373099"/>
            <a:ext cx="3822013" cy="2724109"/>
          </a:xfrm>
          <a:prstGeom prst="bentConnector3">
            <a:avLst>
              <a:gd name="adj1" fmla="val 100128"/>
            </a:avLst>
          </a:prstGeom>
          <a:ln>
            <a:solidFill>
              <a:srgbClr val="BA2833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117769" y="1232725"/>
            <a:ext cx="5760720" cy="2317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4648200" y="1872343"/>
            <a:ext cx="1698171" cy="85997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Potwierdzenie wysłania Oświadczenia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Po </a:t>
            </a:r>
            <a:r>
              <a:rPr lang="pl-PL" sz="1400" dirty="0"/>
              <a:t>wysłaniu Oświadczenia pojawi się informacja z numerem identyfikującym wniosek.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4555" y="3891988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pl-PL" sz="1400" b="1" dirty="0">
                <a:solidFill>
                  <a:srgbClr val="008364"/>
                </a:solidFill>
              </a:rPr>
              <a:t>Status Oświadczenia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8272" y="4321747"/>
            <a:ext cx="5262928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celu sprawdzenia statusu Oświadczenia o  Rozliczeniu subwencji Tarcza 2.0 wybierz przycisk „Sprawdź status wniosku</a:t>
            </a:r>
            <a:r>
              <a:rPr lang="pl-PL" sz="1400" dirty="0" smtClean="0"/>
              <a:t>”.</a:t>
            </a:r>
            <a:endParaRPr lang="pl-PL" sz="1400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5" y="4144194"/>
            <a:ext cx="5729534" cy="7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/>
          <p:nvPr/>
        </p:nvPicPr>
        <p:blipFill>
          <a:blip r:embed="rId5"/>
          <a:stretch>
            <a:fillRect/>
          </a:stretch>
        </p:blipFill>
        <p:spPr>
          <a:xfrm>
            <a:off x="6171484" y="4940394"/>
            <a:ext cx="5729535" cy="625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>
            <a:off x="4648200" y="4986176"/>
            <a:ext cx="4550229" cy="309136"/>
          </a:xfrm>
          <a:prstGeom prst="bentConnector3">
            <a:avLst>
              <a:gd name="adj1" fmla="val 25359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91" y="356763"/>
            <a:ext cx="5188192" cy="6339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676725" y="1970314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485268" y="1013640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Potwierdzenie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złożenia wniosku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29699" y="1569357"/>
            <a:ext cx="54479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 listy rozwijalnej wybierz numer wniosku, którego status chcesz sprawdzić.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9674" y="2523671"/>
            <a:ext cx="569693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W polu „</a:t>
            </a:r>
            <a:r>
              <a:rPr lang="pl-PL" sz="1400" b="1" dirty="0"/>
              <a:t>Status</a:t>
            </a:r>
            <a:r>
              <a:rPr lang="pl-PL" sz="1400" dirty="0"/>
              <a:t>” jest podana informacja o aktualnym statusie Oświadczenia</a:t>
            </a:r>
            <a:r>
              <a:rPr lang="pl-PL" sz="1400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Status „</a:t>
            </a:r>
            <a:r>
              <a:rPr lang="pl-PL" sz="1400" b="1" dirty="0"/>
              <a:t>wysłany</a:t>
            </a:r>
            <a:r>
              <a:rPr lang="pl-PL" sz="1400" dirty="0"/>
              <a:t>” oznacza, że Oświadczenie zostało złożone i oczekuję na decyzję PFR.</a:t>
            </a:r>
          </a:p>
        </p:txBody>
      </p:sp>
      <p:cxnSp>
        <p:nvCxnSpPr>
          <p:cNvPr id="18" name="Łącznik łamany 17"/>
          <p:cNvCxnSpPr/>
          <p:nvPr/>
        </p:nvCxnSpPr>
        <p:spPr>
          <a:xfrm>
            <a:off x="5730977" y="2878461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85268" y="4371911"/>
            <a:ext cx="6096000" cy="77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Istnieje możliwość pobrania Oświadczenia o Rozliczeniu, które zostało już przez Przedsiębiorcę podpisane przy użyciu kodu sms i wysłaniu Oświadczenia. </a:t>
            </a:r>
          </a:p>
        </p:txBody>
      </p:sp>
      <p:cxnSp>
        <p:nvCxnSpPr>
          <p:cNvPr id="20" name="Łącznik łamany 19"/>
          <p:cNvCxnSpPr/>
          <p:nvPr/>
        </p:nvCxnSpPr>
        <p:spPr>
          <a:xfrm flipV="1">
            <a:off x="4593774" y="3897086"/>
            <a:ext cx="2176964" cy="1121229"/>
          </a:xfrm>
          <a:prstGeom prst="bentConnector3">
            <a:avLst>
              <a:gd name="adj1" fmla="val 840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40">
            <a:extLst>
              <a:ext uri="{FF2B5EF4-FFF2-40B4-BE49-F238E27FC236}">
                <a16:creationId xmlns:a16="http://schemas.microsoft.com/office/drawing/2014/main" xmlns="" id="{FEF521EE-8A15-4F2E-98FF-0641D0D9B495}"/>
              </a:ext>
            </a:extLst>
          </p:cNvPr>
          <p:cNvSpPr/>
          <p:nvPr/>
        </p:nvSpPr>
        <p:spPr>
          <a:xfrm>
            <a:off x="8051462" y="920423"/>
            <a:ext cx="138457" cy="13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ymbol zastępczy tekstu 2">
            <a:extLst>
              <a:ext uri="{FF2B5EF4-FFF2-40B4-BE49-F238E27FC236}">
                <a16:creationId xmlns:a16="http://schemas.microsoft.com/office/drawing/2014/main" xmlns="" id="{B61530FD-03AD-419F-AB6D-4B3F95524503}"/>
              </a:ext>
            </a:extLst>
          </p:cNvPr>
          <p:cNvSpPr txBox="1">
            <a:spLocks/>
          </p:cNvSpPr>
          <p:nvPr/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smtClean="0">
                <a:solidFill>
                  <a:schemeClr val="accent1"/>
                </a:solidFill>
                <a:latin typeface="+mj-lt"/>
              </a:rPr>
              <a:t>Kontakt</a:t>
            </a:r>
            <a:endParaRPr lang="pl-PL" sz="2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1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0" y="1532619"/>
            <a:ext cx="12192000" cy="3948969"/>
            <a:chOff x="0" y="1532619"/>
            <a:chExt cx="12192000" cy="3948969"/>
          </a:xfrm>
        </p:grpSpPr>
        <p:pic>
          <p:nvPicPr>
            <p:cNvPr id="26" name="Picture Placeholder 29">
              <a:extLst>
                <a:ext uri="{FF2B5EF4-FFF2-40B4-BE49-F238E27FC236}">
                  <a16:creationId xmlns:a16="http://schemas.microsoft.com/office/drawing/2014/main" xmlns="" id="{F36BF094-457B-4E24-BD3E-DF05D492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0" b="28500"/>
            <a:stretch>
              <a:fillRect/>
            </a:stretch>
          </p:blipFill>
          <p:spPr>
            <a:xfrm>
              <a:off x="0" y="1532619"/>
              <a:ext cx="12192000" cy="3494311"/>
            </a:xfrm>
            <a:prstGeom prst="rect">
              <a:avLst/>
            </a:prstGeom>
          </p:spPr>
        </p:pic>
        <p:sp>
          <p:nvSpPr>
            <p:cNvPr id="70" name="Rectangle 122">
              <a:extLst>
                <a:ext uri="{FF2B5EF4-FFF2-40B4-BE49-F238E27FC236}">
                  <a16:creationId xmlns:a16="http://schemas.microsoft.com/office/drawing/2014/main" xmlns="" id="{7DFAABA9-F692-4B44-9071-A901ED49B139}"/>
                </a:ext>
              </a:extLst>
            </p:cNvPr>
            <p:cNvSpPr/>
            <p:nvPr/>
          </p:nvSpPr>
          <p:spPr>
            <a:xfrm rot="456401">
              <a:off x="1873756" y="2635952"/>
              <a:ext cx="4921011" cy="2845636"/>
            </a:xfrm>
            <a:prstGeom prst="rect">
              <a:avLst/>
            </a:prstGeom>
            <a:solidFill>
              <a:srgbClr val="CAD2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1" name="Rectangle 123">
              <a:extLst>
                <a:ext uri="{FF2B5EF4-FFF2-40B4-BE49-F238E27FC236}">
                  <a16:creationId xmlns:a16="http://schemas.microsoft.com/office/drawing/2014/main" xmlns="" id="{039E38DC-35DA-4DDB-8A1C-279AA7612F0D}"/>
                </a:ext>
              </a:extLst>
            </p:cNvPr>
            <p:cNvSpPr/>
            <p:nvPr/>
          </p:nvSpPr>
          <p:spPr>
            <a:xfrm>
              <a:off x="1807374" y="2593864"/>
              <a:ext cx="4921011" cy="2862000"/>
            </a:xfrm>
            <a:prstGeom prst="rect">
              <a:avLst/>
            </a:prstGeom>
            <a:solidFill>
              <a:srgbClr val="008364"/>
            </a:solidFill>
            <a:ln w="19050">
              <a:solidFill>
                <a:srgbClr val="0083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Rectangle 132">
              <a:extLst>
                <a:ext uri="{FF2B5EF4-FFF2-40B4-BE49-F238E27FC236}">
                  <a16:creationId xmlns:a16="http://schemas.microsoft.com/office/drawing/2014/main" xmlns="" id="{DAC46627-040D-42D7-9507-5586D63C9D06}"/>
                </a:ext>
              </a:extLst>
            </p:cNvPr>
            <p:cNvSpPr/>
            <p:nvPr/>
          </p:nvSpPr>
          <p:spPr>
            <a:xfrm>
              <a:off x="1807374" y="2600214"/>
              <a:ext cx="4740178" cy="284563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836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4" name="Straight Connector 152">
              <a:extLst>
                <a:ext uri="{FF2B5EF4-FFF2-40B4-BE49-F238E27FC236}">
                  <a16:creationId xmlns:a16="http://schemas.microsoft.com/office/drawing/2014/main" xmlns="" id="{801C878C-79C9-4F55-B9B2-E633D6EBB23B}"/>
                </a:ext>
              </a:extLst>
            </p:cNvPr>
            <p:cNvCxnSpPr/>
            <p:nvPr/>
          </p:nvCxnSpPr>
          <p:spPr>
            <a:xfrm>
              <a:off x="2119985" y="3772930"/>
              <a:ext cx="3924000" cy="0"/>
            </a:xfrm>
            <a:prstGeom prst="line">
              <a:avLst/>
            </a:prstGeom>
            <a:ln w="12700">
              <a:solidFill>
                <a:srgbClr val="CAD2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55"/>
            <p:cNvGrpSpPr>
              <a:grpSpLocks noChangeAspect="1"/>
            </p:cNvGrpSpPr>
            <p:nvPr/>
          </p:nvGrpSpPr>
          <p:grpSpPr>
            <a:xfrm>
              <a:off x="2142585" y="3995409"/>
              <a:ext cx="268731" cy="216000"/>
              <a:chOff x="7062788" y="1984375"/>
              <a:chExt cx="1092200" cy="877888"/>
            </a:xfrm>
            <a:solidFill>
              <a:srgbClr val="CAD238"/>
            </a:solidFill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7134225" y="2208213"/>
                <a:ext cx="949325" cy="654050"/>
              </a:xfrm>
              <a:custGeom>
                <a:avLst/>
                <a:gdLst/>
                <a:ahLst/>
                <a:cxnLst>
                  <a:cxn ang="0">
                    <a:pos x="366" y="279"/>
                  </a:cxn>
                  <a:cxn ang="0">
                    <a:pos x="365" y="336"/>
                  </a:cxn>
                  <a:cxn ang="0">
                    <a:pos x="381" y="348"/>
                  </a:cxn>
                  <a:cxn ang="0">
                    <a:pos x="441" y="330"/>
                  </a:cxn>
                  <a:cxn ang="0">
                    <a:pos x="423" y="271"/>
                  </a:cxn>
                  <a:cxn ang="0">
                    <a:pos x="266" y="274"/>
                  </a:cxn>
                  <a:cxn ang="0">
                    <a:pos x="259" y="330"/>
                  </a:cxn>
                  <a:cxn ang="0">
                    <a:pos x="270" y="346"/>
                  </a:cxn>
                  <a:cxn ang="0">
                    <a:pos x="335" y="336"/>
                  </a:cxn>
                  <a:cxn ang="0">
                    <a:pos x="329" y="274"/>
                  </a:cxn>
                  <a:cxn ang="0">
                    <a:pos x="167" y="273"/>
                  </a:cxn>
                  <a:cxn ang="0">
                    <a:pos x="155" y="289"/>
                  </a:cxn>
                  <a:cxn ang="0">
                    <a:pos x="162" y="345"/>
                  </a:cxn>
                  <a:cxn ang="0">
                    <a:pos x="226" y="345"/>
                  </a:cxn>
                  <a:cxn ang="0">
                    <a:pos x="231" y="283"/>
                  </a:cxn>
                  <a:cxn ang="0">
                    <a:pos x="381" y="166"/>
                  </a:cxn>
                  <a:cxn ang="0">
                    <a:pos x="365" y="178"/>
                  </a:cxn>
                  <a:cxn ang="0">
                    <a:pos x="375" y="243"/>
                  </a:cxn>
                  <a:cxn ang="0">
                    <a:pos x="434" y="240"/>
                  </a:cxn>
                  <a:cxn ang="0">
                    <a:pos x="441" y="184"/>
                  </a:cxn>
                  <a:cxn ang="0">
                    <a:pos x="381" y="166"/>
                  </a:cxn>
                  <a:cxn ang="0">
                    <a:pos x="261" y="174"/>
                  </a:cxn>
                  <a:cxn ang="0">
                    <a:pos x="261" y="237"/>
                  </a:cxn>
                  <a:cxn ang="0">
                    <a:pos x="323" y="243"/>
                  </a:cxn>
                  <a:cxn ang="0">
                    <a:pos x="336" y="225"/>
                  </a:cxn>
                  <a:cxn ang="0">
                    <a:pos x="318" y="166"/>
                  </a:cxn>
                  <a:cxn ang="0">
                    <a:pos x="162" y="169"/>
                  </a:cxn>
                  <a:cxn ang="0">
                    <a:pos x="155" y="225"/>
                  </a:cxn>
                  <a:cxn ang="0">
                    <a:pos x="214" y="244"/>
                  </a:cxn>
                  <a:cxn ang="0">
                    <a:pos x="231" y="231"/>
                  </a:cxn>
                  <a:cxn ang="0">
                    <a:pos x="226" y="169"/>
                  </a:cxn>
                  <a:cxn ang="0">
                    <a:pos x="375" y="64"/>
                  </a:cxn>
                  <a:cxn ang="0">
                    <a:pos x="365" y="129"/>
                  </a:cxn>
                  <a:cxn ang="0">
                    <a:pos x="381" y="141"/>
                  </a:cxn>
                  <a:cxn ang="0">
                    <a:pos x="441" y="123"/>
                  </a:cxn>
                  <a:cxn ang="0">
                    <a:pos x="434" y="67"/>
                  </a:cxn>
                  <a:cxn ang="0">
                    <a:pos x="276" y="63"/>
                  </a:cxn>
                  <a:cxn ang="0">
                    <a:pos x="259" y="123"/>
                  </a:cxn>
                  <a:cxn ang="0">
                    <a:pos x="270" y="139"/>
                  </a:cxn>
                  <a:cxn ang="0">
                    <a:pos x="335" y="129"/>
                  </a:cxn>
                  <a:cxn ang="0">
                    <a:pos x="332" y="70"/>
                  </a:cxn>
                  <a:cxn ang="0">
                    <a:pos x="276" y="63"/>
                  </a:cxn>
                  <a:cxn ang="0">
                    <a:pos x="155" y="82"/>
                  </a:cxn>
                  <a:cxn ang="0">
                    <a:pos x="162" y="138"/>
                  </a:cxn>
                  <a:cxn ang="0">
                    <a:pos x="226" y="138"/>
                  </a:cxn>
                  <a:cxn ang="0">
                    <a:pos x="231" y="76"/>
                  </a:cxn>
                  <a:cxn ang="0">
                    <a:pos x="214" y="63"/>
                  </a:cxn>
                  <a:cxn ang="0">
                    <a:pos x="463" y="2"/>
                  </a:cxn>
                  <a:cxn ang="0">
                    <a:pos x="503" y="48"/>
                  </a:cxn>
                  <a:cxn ang="0">
                    <a:pos x="581" y="282"/>
                  </a:cxn>
                  <a:cxn ang="0">
                    <a:pos x="595" y="329"/>
                  </a:cxn>
                  <a:cxn ang="0">
                    <a:pos x="592" y="387"/>
                  </a:cxn>
                  <a:cxn ang="0">
                    <a:pos x="533" y="412"/>
                  </a:cxn>
                  <a:cxn ang="0">
                    <a:pos x="33" y="407"/>
                  </a:cxn>
                  <a:cxn ang="0">
                    <a:pos x="3" y="371"/>
                  </a:cxn>
                  <a:cxn ang="0">
                    <a:pos x="14" y="280"/>
                  </a:cxn>
                  <a:cxn ang="0">
                    <a:pos x="69" y="135"/>
                  </a:cxn>
                  <a:cxn ang="0">
                    <a:pos x="96" y="59"/>
                  </a:cxn>
                  <a:cxn ang="0">
                    <a:pos x="105" y="34"/>
                  </a:cxn>
                  <a:cxn ang="0">
                    <a:pos x="154" y="1"/>
                  </a:cxn>
                </a:cxnLst>
                <a:rect l="0" t="0" r="r" b="b"/>
                <a:pathLst>
                  <a:path w="598" h="412">
                    <a:moveTo>
                      <a:pt x="381" y="271"/>
                    </a:moveTo>
                    <a:lnTo>
                      <a:pt x="375" y="273"/>
                    </a:lnTo>
                    <a:lnTo>
                      <a:pt x="371" y="274"/>
                    </a:lnTo>
                    <a:lnTo>
                      <a:pt x="366" y="279"/>
                    </a:lnTo>
                    <a:lnTo>
                      <a:pt x="365" y="283"/>
                    </a:lnTo>
                    <a:lnTo>
                      <a:pt x="364" y="289"/>
                    </a:lnTo>
                    <a:lnTo>
                      <a:pt x="364" y="330"/>
                    </a:lnTo>
                    <a:lnTo>
                      <a:pt x="365" y="336"/>
                    </a:lnTo>
                    <a:lnTo>
                      <a:pt x="366" y="341"/>
                    </a:lnTo>
                    <a:lnTo>
                      <a:pt x="371" y="345"/>
                    </a:lnTo>
                    <a:lnTo>
                      <a:pt x="375" y="346"/>
                    </a:lnTo>
                    <a:lnTo>
                      <a:pt x="381" y="348"/>
                    </a:lnTo>
                    <a:lnTo>
                      <a:pt x="423" y="348"/>
                    </a:lnTo>
                    <a:lnTo>
                      <a:pt x="434" y="345"/>
                    </a:lnTo>
                    <a:lnTo>
                      <a:pt x="440" y="336"/>
                    </a:lnTo>
                    <a:lnTo>
                      <a:pt x="441" y="330"/>
                    </a:lnTo>
                    <a:lnTo>
                      <a:pt x="441" y="289"/>
                    </a:lnTo>
                    <a:lnTo>
                      <a:pt x="440" y="283"/>
                    </a:lnTo>
                    <a:lnTo>
                      <a:pt x="434" y="274"/>
                    </a:lnTo>
                    <a:lnTo>
                      <a:pt x="423" y="271"/>
                    </a:lnTo>
                    <a:lnTo>
                      <a:pt x="381" y="271"/>
                    </a:lnTo>
                    <a:close/>
                    <a:moveTo>
                      <a:pt x="276" y="271"/>
                    </a:moveTo>
                    <a:lnTo>
                      <a:pt x="270" y="273"/>
                    </a:lnTo>
                    <a:lnTo>
                      <a:pt x="266" y="274"/>
                    </a:lnTo>
                    <a:lnTo>
                      <a:pt x="261" y="279"/>
                    </a:lnTo>
                    <a:lnTo>
                      <a:pt x="260" y="283"/>
                    </a:lnTo>
                    <a:lnTo>
                      <a:pt x="259" y="289"/>
                    </a:lnTo>
                    <a:lnTo>
                      <a:pt x="259" y="330"/>
                    </a:lnTo>
                    <a:lnTo>
                      <a:pt x="260" y="336"/>
                    </a:lnTo>
                    <a:lnTo>
                      <a:pt x="261" y="341"/>
                    </a:lnTo>
                    <a:lnTo>
                      <a:pt x="266" y="345"/>
                    </a:lnTo>
                    <a:lnTo>
                      <a:pt x="270" y="346"/>
                    </a:lnTo>
                    <a:lnTo>
                      <a:pt x="276" y="348"/>
                    </a:lnTo>
                    <a:lnTo>
                      <a:pt x="318" y="348"/>
                    </a:lnTo>
                    <a:lnTo>
                      <a:pt x="329" y="345"/>
                    </a:lnTo>
                    <a:lnTo>
                      <a:pt x="335" y="336"/>
                    </a:lnTo>
                    <a:lnTo>
                      <a:pt x="336" y="330"/>
                    </a:lnTo>
                    <a:lnTo>
                      <a:pt x="336" y="289"/>
                    </a:lnTo>
                    <a:lnTo>
                      <a:pt x="335" y="283"/>
                    </a:lnTo>
                    <a:lnTo>
                      <a:pt x="329" y="274"/>
                    </a:lnTo>
                    <a:lnTo>
                      <a:pt x="318" y="271"/>
                    </a:lnTo>
                    <a:lnTo>
                      <a:pt x="276" y="271"/>
                    </a:lnTo>
                    <a:close/>
                    <a:moveTo>
                      <a:pt x="172" y="271"/>
                    </a:moveTo>
                    <a:lnTo>
                      <a:pt x="167" y="273"/>
                    </a:lnTo>
                    <a:lnTo>
                      <a:pt x="162" y="274"/>
                    </a:lnTo>
                    <a:lnTo>
                      <a:pt x="158" y="279"/>
                    </a:lnTo>
                    <a:lnTo>
                      <a:pt x="156" y="283"/>
                    </a:lnTo>
                    <a:lnTo>
                      <a:pt x="155" y="289"/>
                    </a:lnTo>
                    <a:lnTo>
                      <a:pt x="155" y="330"/>
                    </a:lnTo>
                    <a:lnTo>
                      <a:pt x="156" y="336"/>
                    </a:lnTo>
                    <a:lnTo>
                      <a:pt x="158" y="341"/>
                    </a:lnTo>
                    <a:lnTo>
                      <a:pt x="162" y="345"/>
                    </a:lnTo>
                    <a:lnTo>
                      <a:pt x="167" y="346"/>
                    </a:lnTo>
                    <a:lnTo>
                      <a:pt x="172" y="348"/>
                    </a:lnTo>
                    <a:lnTo>
                      <a:pt x="214" y="348"/>
                    </a:lnTo>
                    <a:lnTo>
                      <a:pt x="226" y="345"/>
                    </a:lnTo>
                    <a:lnTo>
                      <a:pt x="231" y="336"/>
                    </a:lnTo>
                    <a:lnTo>
                      <a:pt x="233" y="330"/>
                    </a:lnTo>
                    <a:lnTo>
                      <a:pt x="233" y="289"/>
                    </a:lnTo>
                    <a:lnTo>
                      <a:pt x="231" y="283"/>
                    </a:lnTo>
                    <a:lnTo>
                      <a:pt x="226" y="274"/>
                    </a:lnTo>
                    <a:lnTo>
                      <a:pt x="214" y="271"/>
                    </a:lnTo>
                    <a:lnTo>
                      <a:pt x="172" y="271"/>
                    </a:lnTo>
                    <a:close/>
                    <a:moveTo>
                      <a:pt x="381" y="166"/>
                    </a:moveTo>
                    <a:lnTo>
                      <a:pt x="375" y="168"/>
                    </a:lnTo>
                    <a:lnTo>
                      <a:pt x="371" y="169"/>
                    </a:lnTo>
                    <a:lnTo>
                      <a:pt x="366" y="174"/>
                    </a:lnTo>
                    <a:lnTo>
                      <a:pt x="365" y="178"/>
                    </a:lnTo>
                    <a:lnTo>
                      <a:pt x="364" y="184"/>
                    </a:lnTo>
                    <a:lnTo>
                      <a:pt x="364" y="225"/>
                    </a:lnTo>
                    <a:lnTo>
                      <a:pt x="366" y="237"/>
                    </a:lnTo>
                    <a:lnTo>
                      <a:pt x="375" y="243"/>
                    </a:lnTo>
                    <a:lnTo>
                      <a:pt x="381" y="244"/>
                    </a:lnTo>
                    <a:lnTo>
                      <a:pt x="423" y="244"/>
                    </a:lnTo>
                    <a:lnTo>
                      <a:pt x="428" y="243"/>
                    </a:lnTo>
                    <a:lnTo>
                      <a:pt x="434" y="240"/>
                    </a:lnTo>
                    <a:lnTo>
                      <a:pt x="437" y="237"/>
                    </a:lnTo>
                    <a:lnTo>
                      <a:pt x="440" y="231"/>
                    </a:lnTo>
                    <a:lnTo>
                      <a:pt x="441" y="225"/>
                    </a:lnTo>
                    <a:lnTo>
                      <a:pt x="441" y="184"/>
                    </a:lnTo>
                    <a:lnTo>
                      <a:pt x="440" y="178"/>
                    </a:lnTo>
                    <a:lnTo>
                      <a:pt x="434" y="169"/>
                    </a:lnTo>
                    <a:lnTo>
                      <a:pt x="423" y="166"/>
                    </a:lnTo>
                    <a:lnTo>
                      <a:pt x="381" y="166"/>
                    </a:lnTo>
                    <a:close/>
                    <a:moveTo>
                      <a:pt x="276" y="166"/>
                    </a:moveTo>
                    <a:lnTo>
                      <a:pt x="270" y="168"/>
                    </a:lnTo>
                    <a:lnTo>
                      <a:pt x="266" y="169"/>
                    </a:lnTo>
                    <a:lnTo>
                      <a:pt x="261" y="174"/>
                    </a:lnTo>
                    <a:lnTo>
                      <a:pt x="260" y="178"/>
                    </a:lnTo>
                    <a:lnTo>
                      <a:pt x="259" y="184"/>
                    </a:lnTo>
                    <a:lnTo>
                      <a:pt x="259" y="225"/>
                    </a:lnTo>
                    <a:lnTo>
                      <a:pt x="261" y="237"/>
                    </a:lnTo>
                    <a:lnTo>
                      <a:pt x="270" y="243"/>
                    </a:lnTo>
                    <a:lnTo>
                      <a:pt x="276" y="244"/>
                    </a:lnTo>
                    <a:lnTo>
                      <a:pt x="318" y="244"/>
                    </a:lnTo>
                    <a:lnTo>
                      <a:pt x="323" y="243"/>
                    </a:lnTo>
                    <a:lnTo>
                      <a:pt x="329" y="240"/>
                    </a:lnTo>
                    <a:lnTo>
                      <a:pt x="332" y="237"/>
                    </a:lnTo>
                    <a:lnTo>
                      <a:pt x="335" y="231"/>
                    </a:lnTo>
                    <a:lnTo>
                      <a:pt x="336" y="225"/>
                    </a:lnTo>
                    <a:lnTo>
                      <a:pt x="336" y="184"/>
                    </a:lnTo>
                    <a:lnTo>
                      <a:pt x="335" y="178"/>
                    </a:lnTo>
                    <a:lnTo>
                      <a:pt x="329" y="169"/>
                    </a:lnTo>
                    <a:lnTo>
                      <a:pt x="318" y="166"/>
                    </a:lnTo>
                    <a:lnTo>
                      <a:pt x="276" y="166"/>
                    </a:lnTo>
                    <a:close/>
                    <a:moveTo>
                      <a:pt x="172" y="166"/>
                    </a:moveTo>
                    <a:lnTo>
                      <a:pt x="167" y="168"/>
                    </a:lnTo>
                    <a:lnTo>
                      <a:pt x="162" y="169"/>
                    </a:lnTo>
                    <a:lnTo>
                      <a:pt x="158" y="174"/>
                    </a:lnTo>
                    <a:lnTo>
                      <a:pt x="156" y="178"/>
                    </a:lnTo>
                    <a:lnTo>
                      <a:pt x="155" y="184"/>
                    </a:lnTo>
                    <a:lnTo>
                      <a:pt x="155" y="225"/>
                    </a:lnTo>
                    <a:lnTo>
                      <a:pt x="158" y="237"/>
                    </a:lnTo>
                    <a:lnTo>
                      <a:pt x="167" y="243"/>
                    </a:lnTo>
                    <a:lnTo>
                      <a:pt x="172" y="244"/>
                    </a:lnTo>
                    <a:lnTo>
                      <a:pt x="214" y="244"/>
                    </a:lnTo>
                    <a:lnTo>
                      <a:pt x="220" y="243"/>
                    </a:lnTo>
                    <a:lnTo>
                      <a:pt x="226" y="240"/>
                    </a:lnTo>
                    <a:lnTo>
                      <a:pt x="228" y="237"/>
                    </a:lnTo>
                    <a:lnTo>
                      <a:pt x="231" y="231"/>
                    </a:lnTo>
                    <a:lnTo>
                      <a:pt x="233" y="225"/>
                    </a:lnTo>
                    <a:lnTo>
                      <a:pt x="233" y="184"/>
                    </a:lnTo>
                    <a:lnTo>
                      <a:pt x="231" y="178"/>
                    </a:lnTo>
                    <a:lnTo>
                      <a:pt x="226" y="169"/>
                    </a:lnTo>
                    <a:lnTo>
                      <a:pt x="214" y="166"/>
                    </a:lnTo>
                    <a:lnTo>
                      <a:pt x="172" y="166"/>
                    </a:lnTo>
                    <a:close/>
                    <a:moveTo>
                      <a:pt x="381" y="63"/>
                    </a:moveTo>
                    <a:lnTo>
                      <a:pt x="375" y="64"/>
                    </a:lnTo>
                    <a:lnTo>
                      <a:pt x="366" y="70"/>
                    </a:lnTo>
                    <a:lnTo>
                      <a:pt x="364" y="82"/>
                    </a:lnTo>
                    <a:lnTo>
                      <a:pt x="364" y="123"/>
                    </a:lnTo>
                    <a:lnTo>
                      <a:pt x="365" y="129"/>
                    </a:lnTo>
                    <a:lnTo>
                      <a:pt x="366" y="133"/>
                    </a:lnTo>
                    <a:lnTo>
                      <a:pt x="371" y="138"/>
                    </a:lnTo>
                    <a:lnTo>
                      <a:pt x="375" y="139"/>
                    </a:lnTo>
                    <a:lnTo>
                      <a:pt x="381" y="141"/>
                    </a:lnTo>
                    <a:lnTo>
                      <a:pt x="423" y="141"/>
                    </a:lnTo>
                    <a:lnTo>
                      <a:pt x="434" y="138"/>
                    </a:lnTo>
                    <a:lnTo>
                      <a:pt x="440" y="129"/>
                    </a:lnTo>
                    <a:lnTo>
                      <a:pt x="441" y="123"/>
                    </a:lnTo>
                    <a:lnTo>
                      <a:pt x="441" y="82"/>
                    </a:lnTo>
                    <a:lnTo>
                      <a:pt x="440" y="76"/>
                    </a:lnTo>
                    <a:lnTo>
                      <a:pt x="437" y="70"/>
                    </a:lnTo>
                    <a:lnTo>
                      <a:pt x="434" y="67"/>
                    </a:lnTo>
                    <a:lnTo>
                      <a:pt x="428" y="64"/>
                    </a:lnTo>
                    <a:lnTo>
                      <a:pt x="423" y="63"/>
                    </a:lnTo>
                    <a:lnTo>
                      <a:pt x="381" y="63"/>
                    </a:lnTo>
                    <a:close/>
                    <a:moveTo>
                      <a:pt x="276" y="63"/>
                    </a:moveTo>
                    <a:lnTo>
                      <a:pt x="270" y="64"/>
                    </a:lnTo>
                    <a:lnTo>
                      <a:pt x="261" y="70"/>
                    </a:lnTo>
                    <a:lnTo>
                      <a:pt x="259" y="82"/>
                    </a:lnTo>
                    <a:lnTo>
                      <a:pt x="259" y="123"/>
                    </a:lnTo>
                    <a:lnTo>
                      <a:pt x="260" y="129"/>
                    </a:lnTo>
                    <a:lnTo>
                      <a:pt x="261" y="133"/>
                    </a:lnTo>
                    <a:lnTo>
                      <a:pt x="266" y="138"/>
                    </a:lnTo>
                    <a:lnTo>
                      <a:pt x="270" y="139"/>
                    </a:lnTo>
                    <a:lnTo>
                      <a:pt x="276" y="141"/>
                    </a:lnTo>
                    <a:lnTo>
                      <a:pt x="318" y="141"/>
                    </a:lnTo>
                    <a:lnTo>
                      <a:pt x="329" y="138"/>
                    </a:lnTo>
                    <a:lnTo>
                      <a:pt x="335" y="129"/>
                    </a:lnTo>
                    <a:lnTo>
                      <a:pt x="336" y="123"/>
                    </a:lnTo>
                    <a:lnTo>
                      <a:pt x="336" y="82"/>
                    </a:lnTo>
                    <a:lnTo>
                      <a:pt x="335" y="76"/>
                    </a:lnTo>
                    <a:lnTo>
                      <a:pt x="332" y="70"/>
                    </a:lnTo>
                    <a:lnTo>
                      <a:pt x="329" y="67"/>
                    </a:lnTo>
                    <a:lnTo>
                      <a:pt x="323" y="64"/>
                    </a:lnTo>
                    <a:lnTo>
                      <a:pt x="318" y="63"/>
                    </a:lnTo>
                    <a:lnTo>
                      <a:pt x="276" y="63"/>
                    </a:lnTo>
                    <a:close/>
                    <a:moveTo>
                      <a:pt x="172" y="63"/>
                    </a:moveTo>
                    <a:lnTo>
                      <a:pt x="167" y="64"/>
                    </a:lnTo>
                    <a:lnTo>
                      <a:pt x="158" y="70"/>
                    </a:lnTo>
                    <a:lnTo>
                      <a:pt x="155" y="82"/>
                    </a:lnTo>
                    <a:lnTo>
                      <a:pt x="155" y="123"/>
                    </a:lnTo>
                    <a:lnTo>
                      <a:pt x="156" y="129"/>
                    </a:lnTo>
                    <a:lnTo>
                      <a:pt x="158" y="133"/>
                    </a:lnTo>
                    <a:lnTo>
                      <a:pt x="162" y="138"/>
                    </a:lnTo>
                    <a:lnTo>
                      <a:pt x="167" y="139"/>
                    </a:lnTo>
                    <a:lnTo>
                      <a:pt x="172" y="141"/>
                    </a:lnTo>
                    <a:lnTo>
                      <a:pt x="214" y="141"/>
                    </a:lnTo>
                    <a:lnTo>
                      <a:pt x="226" y="138"/>
                    </a:lnTo>
                    <a:lnTo>
                      <a:pt x="231" y="129"/>
                    </a:lnTo>
                    <a:lnTo>
                      <a:pt x="233" y="123"/>
                    </a:lnTo>
                    <a:lnTo>
                      <a:pt x="233" y="82"/>
                    </a:lnTo>
                    <a:lnTo>
                      <a:pt x="231" y="76"/>
                    </a:lnTo>
                    <a:lnTo>
                      <a:pt x="228" y="70"/>
                    </a:lnTo>
                    <a:lnTo>
                      <a:pt x="226" y="67"/>
                    </a:lnTo>
                    <a:lnTo>
                      <a:pt x="220" y="64"/>
                    </a:lnTo>
                    <a:lnTo>
                      <a:pt x="214" y="63"/>
                    </a:lnTo>
                    <a:lnTo>
                      <a:pt x="172" y="63"/>
                    </a:lnTo>
                    <a:close/>
                    <a:moveTo>
                      <a:pt x="446" y="0"/>
                    </a:moveTo>
                    <a:lnTo>
                      <a:pt x="453" y="0"/>
                    </a:lnTo>
                    <a:lnTo>
                      <a:pt x="463" y="2"/>
                    </a:lnTo>
                    <a:lnTo>
                      <a:pt x="473" y="7"/>
                    </a:lnTo>
                    <a:lnTo>
                      <a:pt x="484" y="15"/>
                    </a:lnTo>
                    <a:lnTo>
                      <a:pt x="495" y="30"/>
                    </a:lnTo>
                    <a:lnTo>
                      <a:pt x="503" y="48"/>
                    </a:lnTo>
                    <a:lnTo>
                      <a:pt x="510" y="76"/>
                    </a:lnTo>
                    <a:lnTo>
                      <a:pt x="577" y="273"/>
                    </a:lnTo>
                    <a:lnTo>
                      <a:pt x="578" y="274"/>
                    </a:lnTo>
                    <a:lnTo>
                      <a:pt x="581" y="282"/>
                    </a:lnTo>
                    <a:lnTo>
                      <a:pt x="584" y="290"/>
                    </a:lnTo>
                    <a:lnTo>
                      <a:pt x="588" y="302"/>
                    </a:lnTo>
                    <a:lnTo>
                      <a:pt x="592" y="315"/>
                    </a:lnTo>
                    <a:lnTo>
                      <a:pt x="595" y="329"/>
                    </a:lnTo>
                    <a:lnTo>
                      <a:pt x="598" y="345"/>
                    </a:lnTo>
                    <a:lnTo>
                      <a:pt x="598" y="359"/>
                    </a:lnTo>
                    <a:lnTo>
                      <a:pt x="597" y="374"/>
                    </a:lnTo>
                    <a:lnTo>
                      <a:pt x="592" y="387"/>
                    </a:lnTo>
                    <a:lnTo>
                      <a:pt x="584" y="398"/>
                    </a:lnTo>
                    <a:lnTo>
                      <a:pt x="572" y="407"/>
                    </a:lnTo>
                    <a:lnTo>
                      <a:pt x="555" y="411"/>
                    </a:lnTo>
                    <a:lnTo>
                      <a:pt x="533" y="412"/>
                    </a:lnTo>
                    <a:lnTo>
                      <a:pt x="51" y="412"/>
                    </a:lnTo>
                    <a:lnTo>
                      <a:pt x="47" y="411"/>
                    </a:lnTo>
                    <a:lnTo>
                      <a:pt x="40" y="410"/>
                    </a:lnTo>
                    <a:lnTo>
                      <a:pt x="33" y="407"/>
                    </a:lnTo>
                    <a:lnTo>
                      <a:pt x="24" y="401"/>
                    </a:lnTo>
                    <a:lnTo>
                      <a:pt x="15" y="394"/>
                    </a:lnTo>
                    <a:lnTo>
                      <a:pt x="8" y="384"/>
                    </a:lnTo>
                    <a:lnTo>
                      <a:pt x="3" y="371"/>
                    </a:lnTo>
                    <a:lnTo>
                      <a:pt x="0" y="353"/>
                    </a:lnTo>
                    <a:lnTo>
                      <a:pt x="1" y="333"/>
                    </a:lnTo>
                    <a:lnTo>
                      <a:pt x="5" y="309"/>
                    </a:lnTo>
                    <a:lnTo>
                      <a:pt x="14" y="280"/>
                    </a:lnTo>
                    <a:lnTo>
                      <a:pt x="30" y="238"/>
                    </a:lnTo>
                    <a:lnTo>
                      <a:pt x="44" y="201"/>
                    </a:lnTo>
                    <a:lnTo>
                      <a:pt x="57" y="165"/>
                    </a:lnTo>
                    <a:lnTo>
                      <a:pt x="69" y="135"/>
                    </a:lnTo>
                    <a:lnTo>
                      <a:pt x="79" y="107"/>
                    </a:lnTo>
                    <a:lnTo>
                      <a:pt x="86" y="86"/>
                    </a:lnTo>
                    <a:lnTo>
                      <a:pt x="92" y="70"/>
                    </a:lnTo>
                    <a:lnTo>
                      <a:pt x="96" y="59"/>
                    </a:lnTo>
                    <a:lnTo>
                      <a:pt x="97" y="56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05" y="34"/>
                    </a:lnTo>
                    <a:lnTo>
                      <a:pt x="112" y="23"/>
                    </a:lnTo>
                    <a:lnTo>
                      <a:pt x="122" y="12"/>
                    </a:lnTo>
                    <a:lnTo>
                      <a:pt x="136" y="4"/>
                    </a:lnTo>
                    <a:lnTo>
                      <a:pt x="154" y="1"/>
                    </a:lnTo>
                    <a:lnTo>
                      <a:pt x="440" y="1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7062788" y="1984375"/>
                <a:ext cx="1092200" cy="412750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492" y="7"/>
                  </a:cxn>
                  <a:cxn ang="0">
                    <a:pos x="565" y="21"/>
                  </a:cxn>
                  <a:cxn ang="0">
                    <a:pos x="624" y="47"/>
                  </a:cxn>
                  <a:cxn ang="0">
                    <a:pos x="665" y="84"/>
                  </a:cxn>
                  <a:cxn ang="0">
                    <a:pos x="683" y="141"/>
                  </a:cxn>
                  <a:cxn ang="0">
                    <a:pos x="686" y="189"/>
                  </a:cxn>
                  <a:cxn ang="0">
                    <a:pos x="678" y="224"/>
                  </a:cxn>
                  <a:cxn ang="0">
                    <a:pos x="660" y="246"/>
                  </a:cxn>
                  <a:cxn ang="0">
                    <a:pos x="640" y="257"/>
                  </a:cxn>
                  <a:cxn ang="0">
                    <a:pos x="607" y="257"/>
                  </a:cxn>
                  <a:cxn ang="0">
                    <a:pos x="581" y="228"/>
                  </a:cxn>
                  <a:cxn ang="0">
                    <a:pos x="563" y="174"/>
                  </a:cxn>
                  <a:cxn ang="0">
                    <a:pos x="544" y="143"/>
                  </a:cxn>
                  <a:cxn ang="0">
                    <a:pos x="506" y="125"/>
                  </a:cxn>
                  <a:cxn ang="0">
                    <a:pos x="455" y="115"/>
                  </a:cxn>
                  <a:cxn ang="0">
                    <a:pos x="396" y="110"/>
                  </a:cxn>
                  <a:cxn ang="0">
                    <a:pos x="219" y="112"/>
                  </a:cxn>
                  <a:cxn ang="0">
                    <a:pos x="173" y="123"/>
                  </a:cxn>
                  <a:cxn ang="0">
                    <a:pos x="137" y="151"/>
                  </a:cxn>
                  <a:cxn ang="0">
                    <a:pos x="109" y="200"/>
                  </a:cxn>
                  <a:cxn ang="0">
                    <a:pos x="92" y="233"/>
                  </a:cxn>
                  <a:cxn ang="0">
                    <a:pos x="79" y="250"/>
                  </a:cxn>
                  <a:cxn ang="0">
                    <a:pos x="62" y="257"/>
                  </a:cxn>
                  <a:cxn ang="0">
                    <a:pos x="42" y="259"/>
                  </a:cxn>
                  <a:cxn ang="0">
                    <a:pos x="26" y="256"/>
                  </a:cxn>
                  <a:cxn ang="0">
                    <a:pos x="10" y="243"/>
                  </a:cxn>
                  <a:cxn ang="0">
                    <a:pos x="0" y="215"/>
                  </a:cxn>
                  <a:cxn ang="0">
                    <a:pos x="1" y="179"/>
                  </a:cxn>
                  <a:cxn ang="0">
                    <a:pos x="4" y="143"/>
                  </a:cxn>
                  <a:cxn ang="0">
                    <a:pos x="14" y="107"/>
                  </a:cxn>
                  <a:cxn ang="0">
                    <a:pos x="33" y="73"/>
                  </a:cxn>
                  <a:cxn ang="0">
                    <a:pos x="66" y="44"/>
                  </a:cxn>
                  <a:cxn ang="0">
                    <a:pos x="119" y="21"/>
                  </a:cxn>
                  <a:cxn ang="0">
                    <a:pos x="194" y="8"/>
                  </a:cxn>
                  <a:cxn ang="0">
                    <a:pos x="322" y="0"/>
                  </a:cxn>
                </a:cxnLst>
                <a:rect l="0" t="0" r="r" b="b"/>
                <a:pathLst>
                  <a:path w="688" h="260">
                    <a:moveTo>
                      <a:pt x="322" y="0"/>
                    </a:moveTo>
                    <a:lnTo>
                      <a:pt x="410" y="0"/>
                    </a:lnTo>
                    <a:lnTo>
                      <a:pt x="452" y="2"/>
                    </a:lnTo>
                    <a:lnTo>
                      <a:pt x="492" y="7"/>
                    </a:lnTo>
                    <a:lnTo>
                      <a:pt x="531" y="12"/>
                    </a:lnTo>
                    <a:lnTo>
                      <a:pt x="565" y="21"/>
                    </a:lnTo>
                    <a:lnTo>
                      <a:pt x="597" y="33"/>
                    </a:lnTo>
                    <a:lnTo>
                      <a:pt x="624" y="47"/>
                    </a:lnTo>
                    <a:lnTo>
                      <a:pt x="647" y="64"/>
                    </a:lnTo>
                    <a:lnTo>
                      <a:pt x="665" y="84"/>
                    </a:lnTo>
                    <a:lnTo>
                      <a:pt x="676" y="109"/>
                    </a:lnTo>
                    <a:lnTo>
                      <a:pt x="683" y="141"/>
                    </a:lnTo>
                    <a:lnTo>
                      <a:pt x="688" y="168"/>
                    </a:lnTo>
                    <a:lnTo>
                      <a:pt x="686" y="189"/>
                    </a:lnTo>
                    <a:lnTo>
                      <a:pt x="683" y="210"/>
                    </a:lnTo>
                    <a:lnTo>
                      <a:pt x="678" y="224"/>
                    </a:lnTo>
                    <a:lnTo>
                      <a:pt x="669" y="237"/>
                    </a:lnTo>
                    <a:lnTo>
                      <a:pt x="660" y="246"/>
                    </a:lnTo>
                    <a:lnTo>
                      <a:pt x="650" y="253"/>
                    </a:lnTo>
                    <a:lnTo>
                      <a:pt x="640" y="257"/>
                    </a:lnTo>
                    <a:lnTo>
                      <a:pt x="623" y="260"/>
                    </a:lnTo>
                    <a:lnTo>
                      <a:pt x="607" y="257"/>
                    </a:lnTo>
                    <a:lnTo>
                      <a:pt x="594" y="246"/>
                    </a:lnTo>
                    <a:lnTo>
                      <a:pt x="581" y="228"/>
                    </a:lnTo>
                    <a:lnTo>
                      <a:pt x="571" y="205"/>
                    </a:lnTo>
                    <a:lnTo>
                      <a:pt x="563" y="174"/>
                    </a:lnTo>
                    <a:lnTo>
                      <a:pt x="555" y="158"/>
                    </a:lnTo>
                    <a:lnTo>
                      <a:pt x="544" y="143"/>
                    </a:lnTo>
                    <a:lnTo>
                      <a:pt x="527" y="133"/>
                    </a:lnTo>
                    <a:lnTo>
                      <a:pt x="506" y="125"/>
                    </a:lnTo>
                    <a:lnTo>
                      <a:pt x="482" y="119"/>
                    </a:lnTo>
                    <a:lnTo>
                      <a:pt x="455" y="115"/>
                    </a:lnTo>
                    <a:lnTo>
                      <a:pt x="426" y="112"/>
                    </a:lnTo>
                    <a:lnTo>
                      <a:pt x="396" y="110"/>
                    </a:lnTo>
                    <a:lnTo>
                      <a:pt x="246" y="110"/>
                    </a:lnTo>
                    <a:lnTo>
                      <a:pt x="219" y="112"/>
                    </a:lnTo>
                    <a:lnTo>
                      <a:pt x="194" y="116"/>
                    </a:lnTo>
                    <a:lnTo>
                      <a:pt x="173" y="123"/>
                    </a:lnTo>
                    <a:lnTo>
                      <a:pt x="153" y="135"/>
                    </a:lnTo>
                    <a:lnTo>
                      <a:pt x="137" y="151"/>
                    </a:lnTo>
                    <a:lnTo>
                      <a:pt x="122" y="174"/>
                    </a:lnTo>
                    <a:lnTo>
                      <a:pt x="109" y="200"/>
                    </a:lnTo>
                    <a:lnTo>
                      <a:pt x="101" y="218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0"/>
                    </a:lnTo>
                    <a:lnTo>
                      <a:pt x="72" y="254"/>
                    </a:lnTo>
                    <a:lnTo>
                      <a:pt x="62" y="257"/>
                    </a:lnTo>
                    <a:lnTo>
                      <a:pt x="50" y="259"/>
                    </a:lnTo>
                    <a:lnTo>
                      <a:pt x="42" y="259"/>
                    </a:lnTo>
                    <a:lnTo>
                      <a:pt x="35" y="257"/>
                    </a:lnTo>
                    <a:lnTo>
                      <a:pt x="26" y="256"/>
                    </a:lnTo>
                    <a:lnTo>
                      <a:pt x="17" y="251"/>
                    </a:lnTo>
                    <a:lnTo>
                      <a:pt x="10" y="243"/>
                    </a:lnTo>
                    <a:lnTo>
                      <a:pt x="4" y="231"/>
                    </a:lnTo>
                    <a:lnTo>
                      <a:pt x="0" y="215"/>
                    </a:lnTo>
                    <a:lnTo>
                      <a:pt x="0" y="195"/>
                    </a:lnTo>
                    <a:lnTo>
                      <a:pt x="1" y="179"/>
                    </a:lnTo>
                    <a:lnTo>
                      <a:pt x="3" y="162"/>
                    </a:lnTo>
                    <a:lnTo>
                      <a:pt x="4" y="143"/>
                    </a:lnTo>
                    <a:lnTo>
                      <a:pt x="9" y="126"/>
                    </a:lnTo>
                    <a:lnTo>
                      <a:pt x="14" y="107"/>
                    </a:lnTo>
                    <a:lnTo>
                      <a:pt x="22" y="90"/>
                    </a:lnTo>
                    <a:lnTo>
                      <a:pt x="33" y="73"/>
                    </a:lnTo>
                    <a:lnTo>
                      <a:pt x="48" y="59"/>
                    </a:lnTo>
                    <a:lnTo>
                      <a:pt x="66" y="44"/>
                    </a:lnTo>
                    <a:lnTo>
                      <a:pt x="91" y="31"/>
                    </a:lnTo>
                    <a:lnTo>
                      <a:pt x="119" y="21"/>
                    </a:lnTo>
                    <a:lnTo>
                      <a:pt x="154" y="14"/>
                    </a:lnTo>
                    <a:lnTo>
                      <a:pt x="194" y="8"/>
                    </a:lnTo>
                    <a:lnTo>
                      <a:pt x="236" y="5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" name="Freeform 41"/>
            <p:cNvSpPr>
              <a:spLocks noChangeAspect="1" noEditPoints="1"/>
            </p:cNvSpPr>
            <p:nvPr/>
          </p:nvSpPr>
          <p:spPr bwMode="auto">
            <a:xfrm>
              <a:off x="2142585" y="4551270"/>
              <a:ext cx="279914" cy="288000"/>
            </a:xfrm>
            <a:custGeom>
              <a:avLst/>
              <a:gdLst/>
              <a:ahLst/>
              <a:cxnLst>
                <a:cxn ang="0">
                  <a:pos x="298" y="236"/>
                </a:cxn>
                <a:cxn ang="0">
                  <a:pos x="249" y="298"/>
                </a:cxn>
                <a:cxn ang="0">
                  <a:pos x="237" y="373"/>
                </a:cxn>
                <a:cxn ang="0">
                  <a:pos x="268" y="408"/>
                </a:cxn>
                <a:cxn ang="0">
                  <a:pos x="322" y="392"/>
                </a:cxn>
                <a:cxn ang="0">
                  <a:pos x="361" y="314"/>
                </a:cxn>
                <a:cxn ang="0">
                  <a:pos x="345" y="223"/>
                </a:cxn>
                <a:cxn ang="0">
                  <a:pos x="436" y="13"/>
                </a:cxn>
                <a:cxn ang="0">
                  <a:pos x="545" y="75"/>
                </a:cxn>
                <a:cxn ang="0">
                  <a:pos x="610" y="179"/>
                </a:cxn>
                <a:cxn ang="0">
                  <a:pos x="620" y="308"/>
                </a:cxn>
                <a:cxn ang="0">
                  <a:pos x="583" y="412"/>
                </a:cxn>
                <a:cxn ang="0">
                  <a:pos x="509" y="474"/>
                </a:cxn>
                <a:cxn ang="0">
                  <a:pos x="427" y="484"/>
                </a:cxn>
                <a:cxn ang="0">
                  <a:pos x="381" y="454"/>
                </a:cxn>
                <a:cxn ang="0">
                  <a:pos x="367" y="413"/>
                </a:cxn>
                <a:cxn ang="0">
                  <a:pos x="302" y="474"/>
                </a:cxn>
                <a:cxn ang="0">
                  <a:pos x="223" y="482"/>
                </a:cxn>
                <a:cxn ang="0">
                  <a:pos x="167" y="443"/>
                </a:cxn>
                <a:cxn ang="0">
                  <a:pos x="145" y="366"/>
                </a:cxn>
                <a:cxn ang="0">
                  <a:pos x="171" y="259"/>
                </a:cxn>
                <a:cxn ang="0">
                  <a:pos x="245" y="182"/>
                </a:cxn>
                <a:cxn ang="0">
                  <a:pos x="360" y="151"/>
                </a:cxn>
                <a:cxn ang="0">
                  <a:pos x="449" y="164"/>
                </a:cxn>
                <a:cxn ang="0">
                  <a:pos x="439" y="373"/>
                </a:cxn>
                <a:cxn ang="0">
                  <a:pos x="452" y="420"/>
                </a:cxn>
                <a:cxn ang="0">
                  <a:pos x="496" y="415"/>
                </a:cxn>
                <a:cxn ang="0">
                  <a:pos x="537" y="364"/>
                </a:cxn>
                <a:cxn ang="0">
                  <a:pos x="554" y="268"/>
                </a:cxn>
                <a:cxn ang="0">
                  <a:pos x="534" y="170"/>
                </a:cxn>
                <a:cxn ang="0">
                  <a:pos x="473" y="97"/>
                </a:cxn>
                <a:cxn ang="0">
                  <a:pos x="375" y="59"/>
                </a:cxn>
                <a:cxn ang="0">
                  <a:pos x="253" y="69"/>
                </a:cxn>
                <a:cxn ang="0">
                  <a:pos x="150" y="133"/>
                </a:cxn>
                <a:cxn ang="0">
                  <a:pos x="85" y="245"/>
                </a:cxn>
                <a:cxn ang="0">
                  <a:pos x="73" y="386"/>
                </a:cxn>
                <a:cxn ang="0">
                  <a:pos x="114" y="494"/>
                </a:cxn>
                <a:cxn ang="0">
                  <a:pos x="194" y="560"/>
                </a:cxn>
                <a:cxn ang="0">
                  <a:pos x="306" y="583"/>
                </a:cxn>
                <a:cxn ang="0">
                  <a:pos x="410" y="567"/>
                </a:cxn>
                <a:cxn ang="0">
                  <a:pos x="416" y="623"/>
                </a:cxn>
                <a:cxn ang="0">
                  <a:pos x="288" y="641"/>
                </a:cxn>
                <a:cxn ang="0">
                  <a:pos x="170" y="618"/>
                </a:cxn>
                <a:cxn ang="0">
                  <a:pos x="73" y="549"/>
                </a:cxn>
                <a:cxn ang="0">
                  <a:pos x="13" y="442"/>
                </a:cxn>
                <a:cxn ang="0">
                  <a:pos x="3" y="304"/>
                </a:cxn>
                <a:cxn ang="0">
                  <a:pos x="43" y="176"/>
                </a:cxn>
                <a:cxn ang="0">
                  <a:pos x="127" y="75"/>
                </a:cxn>
                <a:cxn ang="0">
                  <a:pos x="247" y="13"/>
                </a:cxn>
              </a:cxnLst>
              <a:rect l="0" t="0" r="r" b="b"/>
              <a:pathLst>
                <a:path w="623" h="641">
                  <a:moveTo>
                    <a:pt x="345" y="223"/>
                  </a:moveTo>
                  <a:lnTo>
                    <a:pt x="321" y="226"/>
                  </a:lnTo>
                  <a:lnTo>
                    <a:pt x="298" y="236"/>
                  </a:lnTo>
                  <a:lnTo>
                    <a:pt x="278" y="252"/>
                  </a:lnTo>
                  <a:lnTo>
                    <a:pt x="260" y="274"/>
                  </a:lnTo>
                  <a:lnTo>
                    <a:pt x="249" y="298"/>
                  </a:lnTo>
                  <a:lnTo>
                    <a:pt x="240" y="325"/>
                  </a:lnTo>
                  <a:lnTo>
                    <a:pt x="237" y="354"/>
                  </a:lnTo>
                  <a:lnTo>
                    <a:pt x="237" y="373"/>
                  </a:lnTo>
                  <a:lnTo>
                    <a:pt x="245" y="389"/>
                  </a:lnTo>
                  <a:lnTo>
                    <a:pt x="255" y="400"/>
                  </a:lnTo>
                  <a:lnTo>
                    <a:pt x="268" y="408"/>
                  </a:lnTo>
                  <a:lnTo>
                    <a:pt x="283" y="410"/>
                  </a:lnTo>
                  <a:lnTo>
                    <a:pt x="303" y="406"/>
                  </a:lnTo>
                  <a:lnTo>
                    <a:pt x="322" y="392"/>
                  </a:lnTo>
                  <a:lnTo>
                    <a:pt x="339" y="372"/>
                  </a:lnTo>
                  <a:lnTo>
                    <a:pt x="352" y="344"/>
                  </a:lnTo>
                  <a:lnTo>
                    <a:pt x="361" y="314"/>
                  </a:lnTo>
                  <a:lnTo>
                    <a:pt x="374" y="228"/>
                  </a:lnTo>
                  <a:lnTo>
                    <a:pt x="362" y="225"/>
                  </a:lnTo>
                  <a:lnTo>
                    <a:pt x="345" y="223"/>
                  </a:lnTo>
                  <a:close/>
                  <a:moveTo>
                    <a:pt x="345" y="0"/>
                  </a:moveTo>
                  <a:lnTo>
                    <a:pt x="393" y="3"/>
                  </a:lnTo>
                  <a:lnTo>
                    <a:pt x="436" y="13"/>
                  </a:lnTo>
                  <a:lnTo>
                    <a:pt x="476" y="29"/>
                  </a:lnTo>
                  <a:lnTo>
                    <a:pt x="512" y="49"/>
                  </a:lnTo>
                  <a:lnTo>
                    <a:pt x="545" y="75"/>
                  </a:lnTo>
                  <a:lnTo>
                    <a:pt x="571" y="105"/>
                  </a:lnTo>
                  <a:lnTo>
                    <a:pt x="593" y="140"/>
                  </a:lnTo>
                  <a:lnTo>
                    <a:pt x="610" y="179"/>
                  </a:lnTo>
                  <a:lnTo>
                    <a:pt x="620" y="220"/>
                  </a:lnTo>
                  <a:lnTo>
                    <a:pt x="623" y="265"/>
                  </a:lnTo>
                  <a:lnTo>
                    <a:pt x="620" y="308"/>
                  </a:lnTo>
                  <a:lnTo>
                    <a:pt x="613" y="347"/>
                  </a:lnTo>
                  <a:lnTo>
                    <a:pt x="600" y="382"/>
                  </a:lnTo>
                  <a:lnTo>
                    <a:pt x="583" y="412"/>
                  </a:lnTo>
                  <a:lnTo>
                    <a:pt x="561" y="438"/>
                  </a:lnTo>
                  <a:lnTo>
                    <a:pt x="537" y="458"/>
                  </a:lnTo>
                  <a:lnTo>
                    <a:pt x="509" y="474"/>
                  </a:lnTo>
                  <a:lnTo>
                    <a:pt x="479" y="482"/>
                  </a:lnTo>
                  <a:lnTo>
                    <a:pt x="447" y="485"/>
                  </a:lnTo>
                  <a:lnTo>
                    <a:pt x="427" y="484"/>
                  </a:lnTo>
                  <a:lnTo>
                    <a:pt x="409" y="478"/>
                  </a:lnTo>
                  <a:lnTo>
                    <a:pt x="393" y="468"/>
                  </a:lnTo>
                  <a:lnTo>
                    <a:pt x="381" y="454"/>
                  </a:lnTo>
                  <a:lnTo>
                    <a:pt x="373" y="436"/>
                  </a:lnTo>
                  <a:lnTo>
                    <a:pt x="368" y="413"/>
                  </a:lnTo>
                  <a:lnTo>
                    <a:pt x="367" y="413"/>
                  </a:lnTo>
                  <a:lnTo>
                    <a:pt x="348" y="439"/>
                  </a:lnTo>
                  <a:lnTo>
                    <a:pt x="327" y="459"/>
                  </a:lnTo>
                  <a:lnTo>
                    <a:pt x="302" y="474"/>
                  </a:lnTo>
                  <a:lnTo>
                    <a:pt x="276" y="482"/>
                  </a:lnTo>
                  <a:lnTo>
                    <a:pt x="247" y="485"/>
                  </a:lnTo>
                  <a:lnTo>
                    <a:pt x="223" y="482"/>
                  </a:lnTo>
                  <a:lnTo>
                    <a:pt x="201" y="475"/>
                  </a:lnTo>
                  <a:lnTo>
                    <a:pt x="183" y="462"/>
                  </a:lnTo>
                  <a:lnTo>
                    <a:pt x="167" y="443"/>
                  </a:lnTo>
                  <a:lnTo>
                    <a:pt x="155" y="422"/>
                  </a:lnTo>
                  <a:lnTo>
                    <a:pt x="148" y="396"/>
                  </a:lnTo>
                  <a:lnTo>
                    <a:pt x="145" y="366"/>
                  </a:lnTo>
                  <a:lnTo>
                    <a:pt x="148" y="328"/>
                  </a:lnTo>
                  <a:lnTo>
                    <a:pt x="157" y="292"/>
                  </a:lnTo>
                  <a:lnTo>
                    <a:pt x="171" y="259"/>
                  </a:lnTo>
                  <a:lnTo>
                    <a:pt x="191" y="229"/>
                  </a:lnTo>
                  <a:lnTo>
                    <a:pt x="216" y="203"/>
                  </a:lnTo>
                  <a:lnTo>
                    <a:pt x="245" y="182"/>
                  </a:lnTo>
                  <a:lnTo>
                    <a:pt x="279" y="166"/>
                  </a:lnTo>
                  <a:lnTo>
                    <a:pt x="318" y="156"/>
                  </a:lnTo>
                  <a:lnTo>
                    <a:pt x="360" y="151"/>
                  </a:lnTo>
                  <a:lnTo>
                    <a:pt x="391" y="153"/>
                  </a:lnTo>
                  <a:lnTo>
                    <a:pt x="421" y="159"/>
                  </a:lnTo>
                  <a:lnTo>
                    <a:pt x="449" y="164"/>
                  </a:lnTo>
                  <a:lnTo>
                    <a:pt x="470" y="173"/>
                  </a:lnTo>
                  <a:lnTo>
                    <a:pt x="442" y="344"/>
                  </a:lnTo>
                  <a:lnTo>
                    <a:pt x="439" y="373"/>
                  </a:lnTo>
                  <a:lnTo>
                    <a:pt x="439" y="396"/>
                  </a:lnTo>
                  <a:lnTo>
                    <a:pt x="443" y="412"/>
                  </a:lnTo>
                  <a:lnTo>
                    <a:pt x="452" y="420"/>
                  </a:lnTo>
                  <a:lnTo>
                    <a:pt x="465" y="423"/>
                  </a:lnTo>
                  <a:lnTo>
                    <a:pt x="480" y="422"/>
                  </a:lnTo>
                  <a:lnTo>
                    <a:pt x="496" y="415"/>
                  </a:lnTo>
                  <a:lnTo>
                    <a:pt x="511" y="403"/>
                  </a:lnTo>
                  <a:lnTo>
                    <a:pt x="525" y="386"/>
                  </a:lnTo>
                  <a:lnTo>
                    <a:pt x="537" y="364"/>
                  </a:lnTo>
                  <a:lnTo>
                    <a:pt x="545" y="337"/>
                  </a:lnTo>
                  <a:lnTo>
                    <a:pt x="551" y="305"/>
                  </a:lnTo>
                  <a:lnTo>
                    <a:pt x="554" y="268"/>
                  </a:lnTo>
                  <a:lnTo>
                    <a:pt x="551" y="233"/>
                  </a:lnTo>
                  <a:lnTo>
                    <a:pt x="545" y="200"/>
                  </a:lnTo>
                  <a:lnTo>
                    <a:pt x="534" y="170"/>
                  </a:lnTo>
                  <a:lnTo>
                    <a:pt x="518" y="141"/>
                  </a:lnTo>
                  <a:lnTo>
                    <a:pt x="498" y="117"/>
                  </a:lnTo>
                  <a:lnTo>
                    <a:pt x="473" y="97"/>
                  </a:lnTo>
                  <a:lnTo>
                    <a:pt x="444" y="79"/>
                  </a:lnTo>
                  <a:lnTo>
                    <a:pt x="413" y="66"/>
                  </a:lnTo>
                  <a:lnTo>
                    <a:pt x="375" y="59"/>
                  </a:lnTo>
                  <a:lnTo>
                    <a:pt x="335" y="56"/>
                  </a:lnTo>
                  <a:lnTo>
                    <a:pt x="293" y="59"/>
                  </a:lnTo>
                  <a:lnTo>
                    <a:pt x="253" y="69"/>
                  </a:lnTo>
                  <a:lnTo>
                    <a:pt x="216" y="85"/>
                  </a:lnTo>
                  <a:lnTo>
                    <a:pt x="181" y="107"/>
                  </a:lnTo>
                  <a:lnTo>
                    <a:pt x="150" y="133"/>
                  </a:lnTo>
                  <a:lnTo>
                    <a:pt x="124" y="166"/>
                  </a:lnTo>
                  <a:lnTo>
                    <a:pt x="101" y="203"/>
                  </a:lnTo>
                  <a:lnTo>
                    <a:pt x="85" y="245"/>
                  </a:lnTo>
                  <a:lnTo>
                    <a:pt x="75" y="292"/>
                  </a:lnTo>
                  <a:lnTo>
                    <a:pt x="70" y="343"/>
                  </a:lnTo>
                  <a:lnTo>
                    <a:pt x="73" y="386"/>
                  </a:lnTo>
                  <a:lnTo>
                    <a:pt x="82" y="426"/>
                  </a:lnTo>
                  <a:lnTo>
                    <a:pt x="95" y="462"/>
                  </a:lnTo>
                  <a:lnTo>
                    <a:pt x="114" y="494"/>
                  </a:lnTo>
                  <a:lnTo>
                    <a:pt x="137" y="520"/>
                  </a:lnTo>
                  <a:lnTo>
                    <a:pt x="164" y="543"/>
                  </a:lnTo>
                  <a:lnTo>
                    <a:pt x="194" y="560"/>
                  </a:lnTo>
                  <a:lnTo>
                    <a:pt x="229" y="573"/>
                  </a:lnTo>
                  <a:lnTo>
                    <a:pt x="266" y="580"/>
                  </a:lnTo>
                  <a:lnTo>
                    <a:pt x="306" y="583"/>
                  </a:lnTo>
                  <a:lnTo>
                    <a:pt x="341" y="582"/>
                  </a:lnTo>
                  <a:lnTo>
                    <a:pt x="377" y="576"/>
                  </a:lnTo>
                  <a:lnTo>
                    <a:pt x="410" y="567"/>
                  </a:lnTo>
                  <a:lnTo>
                    <a:pt x="439" y="554"/>
                  </a:lnTo>
                  <a:lnTo>
                    <a:pt x="456" y="608"/>
                  </a:lnTo>
                  <a:lnTo>
                    <a:pt x="416" y="623"/>
                  </a:lnTo>
                  <a:lnTo>
                    <a:pt x="375" y="633"/>
                  </a:lnTo>
                  <a:lnTo>
                    <a:pt x="334" y="639"/>
                  </a:lnTo>
                  <a:lnTo>
                    <a:pt x="288" y="641"/>
                  </a:lnTo>
                  <a:lnTo>
                    <a:pt x="246" y="638"/>
                  </a:lnTo>
                  <a:lnTo>
                    <a:pt x="207" y="631"/>
                  </a:lnTo>
                  <a:lnTo>
                    <a:pt x="170" y="618"/>
                  </a:lnTo>
                  <a:lnTo>
                    <a:pt x="134" y="599"/>
                  </a:lnTo>
                  <a:lnTo>
                    <a:pt x="102" y="576"/>
                  </a:lnTo>
                  <a:lnTo>
                    <a:pt x="73" y="549"/>
                  </a:lnTo>
                  <a:lnTo>
                    <a:pt x="47" y="517"/>
                  </a:lnTo>
                  <a:lnTo>
                    <a:pt x="27" y="481"/>
                  </a:lnTo>
                  <a:lnTo>
                    <a:pt x="13" y="442"/>
                  </a:lnTo>
                  <a:lnTo>
                    <a:pt x="3" y="397"/>
                  </a:lnTo>
                  <a:lnTo>
                    <a:pt x="0" y="350"/>
                  </a:lnTo>
                  <a:lnTo>
                    <a:pt x="3" y="304"/>
                  </a:lnTo>
                  <a:lnTo>
                    <a:pt x="11" y="259"/>
                  </a:lnTo>
                  <a:lnTo>
                    <a:pt x="24" y="216"/>
                  </a:lnTo>
                  <a:lnTo>
                    <a:pt x="43" y="176"/>
                  </a:lnTo>
                  <a:lnTo>
                    <a:pt x="66" y="138"/>
                  </a:lnTo>
                  <a:lnTo>
                    <a:pt x="95" y="105"/>
                  </a:lnTo>
                  <a:lnTo>
                    <a:pt x="127" y="75"/>
                  </a:lnTo>
                  <a:lnTo>
                    <a:pt x="163" y="49"/>
                  </a:lnTo>
                  <a:lnTo>
                    <a:pt x="203" y="29"/>
                  </a:lnTo>
                  <a:lnTo>
                    <a:pt x="247" y="13"/>
                  </a:lnTo>
                  <a:lnTo>
                    <a:pt x="295" y="3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Prostokąt 86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extBox 142">
            <a:extLst>
              <a:ext uri="{FF2B5EF4-FFF2-40B4-BE49-F238E27FC236}">
                <a16:creationId xmlns:a16="http://schemas.microsoft.com/office/drawing/2014/main" xmlns="" id="{820DFF00-3FF8-4BA9-868C-1746C64BD110}"/>
              </a:ext>
            </a:extLst>
          </p:cNvPr>
          <p:cNvSpPr txBox="1"/>
          <p:nvPr/>
        </p:nvSpPr>
        <p:spPr>
          <a:xfrm>
            <a:off x="2059628" y="2865571"/>
            <a:ext cx="279124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 smtClean="0">
                <a:solidFill>
                  <a:srgbClr val="565A5B"/>
                </a:solidFill>
                <a:latin typeface="Fira Sans" panose="020B0503050000020004" pitchFamily="34" charset="0"/>
                <a:cs typeface="Arial" pitchFamily="34" charset="0"/>
              </a:rPr>
              <a:t>Jan Kowalski</a:t>
            </a:r>
            <a:endParaRPr lang="en-US" sz="1600" b="1" kern="0" dirty="0">
              <a:solidFill>
                <a:srgbClr val="565A5B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9" name="TextBox 143">
            <a:extLst>
              <a:ext uri="{FF2B5EF4-FFF2-40B4-BE49-F238E27FC236}">
                <a16:creationId xmlns:a16="http://schemas.microsoft.com/office/drawing/2014/main" xmlns="" id="{8F1DD894-9BE9-4882-872A-C466AE3A064C}"/>
              </a:ext>
            </a:extLst>
          </p:cNvPr>
          <p:cNvSpPr txBox="1"/>
          <p:nvPr/>
        </p:nvSpPr>
        <p:spPr>
          <a:xfrm>
            <a:off x="2059628" y="3204125"/>
            <a:ext cx="389498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Ziemi Kraśnickiej w Kraśniku</a:t>
            </a:r>
          </a:p>
        </p:txBody>
      </p:sp>
      <p:sp>
        <p:nvSpPr>
          <p:cNvPr id="30" name="TextBox 142">
            <a:extLst>
              <a:ext uri="{FF2B5EF4-FFF2-40B4-BE49-F238E27FC236}">
                <a16:creationId xmlns:a16="http://schemas.microsoft.com/office/drawing/2014/main" xmlns="" id="{820DFF00-3FF8-4BA9-868C-1746C64BD110}"/>
              </a:ext>
            </a:extLst>
          </p:cNvPr>
          <p:cNvSpPr txBox="1"/>
          <p:nvPr/>
        </p:nvSpPr>
        <p:spPr>
          <a:xfrm>
            <a:off x="2562106" y="3965639"/>
            <a:ext cx="2791245" cy="3366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81 884 06 00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2562106" y="4500716"/>
            <a:ext cx="2433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sekretariat@bskrasnik.pl</a:t>
            </a: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4171" y="195943"/>
            <a:ext cx="11811000" cy="5268686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17913" y="5533132"/>
            <a:ext cx="10167257" cy="576000"/>
          </a:xfrm>
          <a:prstGeom prst="rect">
            <a:avLst/>
          </a:prstGeom>
          <a:solidFill>
            <a:srgbClr val="00836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34661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Upewnij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się, że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firmy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widoczne w bankowości elektronicznej są aktualne (zgodnie z wpisem we właściwym rejestrze).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Zweryfikuj czy posiadasz odpowiednie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umocowanie do złożenia Oświadczenia o Rozliczeniu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formie elektronicznej (wydruk z CEIDG, odpis z KRS lub pełnomocnictwo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Jeśli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 odpisu KRS lub z wydruku z CEIDG nie wynika uprawnienie do samodzielnej reprezentacji przedsiębiorcy przez osobę składającą Oświadczenie, niezbędne jest ustanowienie pełnomocnictwa (zgodnego ze wzorem dostępnym na 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stronie PFR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podpisanego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wyłącznie kwalifikowanym podpisem </a:t>
            </a:r>
            <a:r>
              <a:rPr lang="pl-PL" sz="1400" b="1" u="sng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elektronicznym.</a:t>
            </a:r>
            <a:endParaRPr lang="pl-PL" sz="1400" b="1" u="sng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profil zaufany nie spełnia warunków kwalifikowanego podpisu.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Pełnomocnictwo ustanowione na etapie składnia wniosku o subwencję uprawnia także do złożenia Oświadczenia o Rozliczeniu.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Dokumenty potwierdzające upoważnienie do złożenia Oświadczenia o Rozliczeniu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 są dołączane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Oświadczenia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 Rozliczeniu, ale mogą być zweryfikowane przez PFR w przypadku kontroli.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informacje o wysokości faktycznie osiągniętych: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Przychodach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luty, marzec, listopad i grudzień roku 2019,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osztach Stałych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</a:t>
            </a:r>
          </a:p>
          <a:p>
            <a:pPr lvl="0">
              <a:spcAft>
                <a:spcPts val="12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dokumenty księgowe – pliki JPK  (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JPK_PKPIR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JPK_KR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 w postaci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które będą załączane do Oświadczenia o Rozliczeniu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u="sng" dirty="0" smtClean="0">
                <a:solidFill>
                  <a:srgbClr val="008364"/>
                </a:solidFill>
              </a:rPr>
              <a:t>Zanim </a:t>
            </a:r>
            <a:r>
              <a:rPr lang="pl-PL" sz="1400" b="1" u="sng" dirty="0">
                <a:solidFill>
                  <a:srgbClr val="008364"/>
                </a:solidFill>
              </a:rPr>
              <a:t>złożysz wniosek</a:t>
            </a:r>
            <a:r>
              <a:rPr lang="pl-PL" sz="1400" b="1" u="sng" dirty="0" smtClean="0">
                <a:solidFill>
                  <a:srgbClr val="008364"/>
                </a:solidFill>
              </a:rPr>
              <a:t>:</a:t>
            </a:r>
            <a:endParaRPr lang="pl-PL" sz="1400" b="1" u="sng" dirty="0">
              <a:solidFill>
                <a:srgbClr val="008364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05000" y="5613570"/>
            <a:ext cx="1008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przygotować dwa osobne pliki za okres listopad-grudzień oraz za okres styczeń-marzec 2021 r.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2" y="1404466"/>
            <a:ext cx="6300000" cy="33876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24903" y="5283054"/>
            <a:ext cx="645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złożyć Oświadczenie o Rozliczeniu subwencji Tarcza 2.0 lub sprawdzić status Wniosku należy w menu bocznym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Tarcza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1360335" y="4804992"/>
            <a:ext cx="2318655" cy="802198"/>
          </a:xfrm>
          <a:prstGeom prst="bentConnector3">
            <a:avLst>
              <a:gd name="adj1" fmla="val 99765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000896" y="891170"/>
            <a:ext cx="311304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6" name="Group 260">
            <a:extLst>
              <a:ext uri="{FF2B5EF4-FFF2-40B4-BE49-F238E27FC236}">
                <a16:creationId xmlns:a16="http://schemas.microsoft.com/office/drawing/2014/main" xmlns="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51" y="1005931"/>
            <a:ext cx="5553413" cy="42914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41029" y="1005931"/>
            <a:ext cx="458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celu złożenia Oświadczenia o Rozliczenia Tarcza 2.0 przejdź do zakładki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 o umorzenie Tarcza 2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4717117" y="1393135"/>
            <a:ext cx="2221645" cy="7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2408" y="2031630"/>
            <a:ext cx="5851525" cy="735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134180" y="2929252"/>
            <a:ext cx="5851525" cy="690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605319" y="4113075"/>
            <a:ext cx="243285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sprawdzenia statusu Oświadczenia o 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Sprawdź status wniosku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6" name="Łącznik łamany 15"/>
          <p:cNvCxnSpPr/>
          <p:nvPr/>
        </p:nvCxnSpPr>
        <p:spPr>
          <a:xfrm flipV="1">
            <a:off x="7532913" y="3298371"/>
            <a:ext cx="1730833" cy="6531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9388928" y="4533723"/>
            <a:ext cx="2340429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złożenia Oświadczenia o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Nowy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5400000" flipH="1" flipV="1">
            <a:off x="10519431" y="3833381"/>
            <a:ext cx="1227867" cy="636820"/>
          </a:xfrm>
          <a:prstGeom prst="bentConnector3">
            <a:avLst>
              <a:gd name="adj1" fmla="val -53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80575" y="1039255"/>
            <a:ext cx="5851525" cy="1649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15739" y="826344"/>
            <a:ext cx="458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wybraniu przycisku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Dalej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 zostaniesz przekierowany na Oświadczenie o Rozliczeniu subwencji Tarcza 2.0.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>
            <a:off x="6371003" y="1582328"/>
            <a:ext cx="1231126" cy="461328"/>
          </a:xfrm>
          <a:prstGeom prst="bentConnector3">
            <a:avLst>
              <a:gd name="adj1" fmla="val 99516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19579" y="3149161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az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018956" y="2866508"/>
            <a:ext cx="5851525" cy="3734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8343901" y="2971889"/>
            <a:ext cx="34616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 zostanie wskazana data aktywności Oświadczenia o Rozliczeniu subwencji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6449528" y="2866508"/>
            <a:ext cx="2371717" cy="1285275"/>
          </a:xfrm>
          <a:prstGeom prst="bentConnector3">
            <a:avLst>
              <a:gd name="adj1" fmla="val 2705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8454076" y="4301557"/>
            <a:ext cx="354999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odpowiedni kod PKD prowadzonej działalności.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formę prawną prowadzonej działalności.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5965371" y="4495044"/>
            <a:ext cx="2505038" cy="1478765"/>
          </a:xfrm>
          <a:prstGeom prst="bentConnector3">
            <a:avLst>
              <a:gd name="adj1" fmla="val 156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0800000" flipV="1">
            <a:off x="6024709" y="5005743"/>
            <a:ext cx="2350668" cy="13113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7415739" y="1759947"/>
            <a:ext cx="4061969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</a:t>
            </a:r>
            <a:r>
              <a:rPr lang="pl-PL" sz="1050" dirty="0" smtClean="0"/>
              <a:t>„</a:t>
            </a:r>
            <a:r>
              <a:rPr lang="pl-PL" sz="1050" b="1" dirty="0" smtClean="0"/>
              <a:t>Powrót</a:t>
            </a:r>
            <a:r>
              <a:rPr lang="pl-PL" sz="1050" dirty="0" smtClean="0"/>
              <a:t>” </a:t>
            </a:r>
            <a:r>
              <a:rPr lang="pl-PL" sz="1050" dirty="0"/>
              <a:t>zostaniesz przekierowany na poprzedni </a:t>
            </a:r>
            <a:r>
              <a:rPr lang="pl-PL" sz="1050" dirty="0" smtClean="0"/>
              <a:t>ekran.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/>
          <p:nvPr/>
        </p:nvPicPr>
        <p:blipFill>
          <a:blip r:embed="rId2"/>
          <a:stretch>
            <a:fillRect/>
          </a:stretch>
        </p:blipFill>
        <p:spPr>
          <a:xfrm>
            <a:off x="6333217" y="1460586"/>
            <a:ext cx="4977040" cy="2094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4282" y="1460586"/>
            <a:ext cx="3981450" cy="3293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-693042" y="2887334"/>
            <a:ext cx="3502049" cy="1078866"/>
          </a:xfrm>
          <a:prstGeom prst="bentConnector3">
            <a:avLst>
              <a:gd name="adj1" fmla="val 1093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01886" y="3768157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PFR wskazuje nr umowy subwencji finansowej jak również kwotę przyznanej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subwencji.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038120" y="2875795"/>
            <a:ext cx="2028675" cy="217714"/>
          </a:xfrm>
          <a:prstGeom prst="bentConnector3">
            <a:avLst>
              <a:gd name="adj1" fmla="val 999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13580" y="4972965"/>
            <a:ext cx="398145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Wskazane przez PFR w liście rozwijalnej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forma prawna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Beneficjenta.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6257017" y="947616"/>
            <a:ext cx="4148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dotyczące Umowy Subwencji Finansowej</a:t>
            </a:r>
          </a:p>
        </p:txBody>
      </p:sp>
      <p:cxnSp>
        <p:nvCxnSpPr>
          <p:cNvPr id="35" name="Łącznik łamany 34"/>
          <p:cNvCxnSpPr>
            <a:stCxn id="23" idx="1"/>
          </p:cNvCxnSpPr>
          <p:nvPr/>
        </p:nvCxnSpPr>
        <p:spPr>
          <a:xfrm rot="10800000" flipH="1">
            <a:off x="6201885" y="2725022"/>
            <a:ext cx="68287" cy="1273969"/>
          </a:xfrm>
          <a:prstGeom prst="bentConnector4">
            <a:avLst>
              <a:gd name="adj1" fmla="val -191293"/>
              <a:gd name="adj2" fmla="val 99220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6155370" y="4452053"/>
            <a:ext cx="49886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Numer rachunku bankowego wskazany przez PFR służy do wszelkich zwrotów subwencji finansowej otrzymanej w ramach Tarczy PFR 2.0.</a:t>
            </a:r>
          </a:p>
        </p:txBody>
      </p:sp>
      <p:cxnSp>
        <p:nvCxnSpPr>
          <p:cNvPr id="43" name="Łącznik łamany 42"/>
          <p:cNvCxnSpPr/>
          <p:nvPr/>
        </p:nvCxnSpPr>
        <p:spPr>
          <a:xfrm rot="16200000" flipV="1">
            <a:off x="10300673" y="3792827"/>
            <a:ext cx="1357812" cy="454931"/>
          </a:xfrm>
          <a:prstGeom prst="bentConnector3">
            <a:avLst>
              <a:gd name="adj1" fmla="val 99706"/>
            </a:avLst>
          </a:prstGeom>
          <a:ln>
            <a:solidFill>
              <a:srgbClr val="BA2833"/>
            </a:solidFill>
            <a:prstDash val="lg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88099" y="1513116"/>
            <a:ext cx="4961255" cy="300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685502" y="4252258"/>
            <a:ext cx="1248097" cy="77724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81492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Dane kontaktowe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71128" y="4787872"/>
            <a:ext cx="5059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Należy wypełnić pola wymagane przez PFR do kontaktu Informacje dotyczące danych kontaktowych  będą wykorzystywane przez PFR do wszelkiej komunikacji z </a:t>
            </a:r>
            <a:r>
              <a:rPr lang="pl-PL" sz="1400" dirty="0" smtClean="0"/>
              <a:t>Beneficjentem.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552902" y="1791490"/>
            <a:ext cx="1526270" cy="2225339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525486" y="5814922"/>
            <a:ext cx="4082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Po wybraniu przycisku „</a:t>
            </a:r>
            <a:r>
              <a:rPr lang="pl-PL" sz="1400" b="1" dirty="0"/>
              <a:t>Dalej</a:t>
            </a:r>
            <a:r>
              <a:rPr lang="pl-PL" sz="1400" dirty="0"/>
              <a:t>” zostaniesz przekierowany na kolejny ekran.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16200000" flipV="1">
            <a:off x="4835100" y="4711120"/>
            <a:ext cx="1392964" cy="505938"/>
          </a:xfrm>
          <a:prstGeom prst="bentConnector3">
            <a:avLst>
              <a:gd name="adj1" fmla="val 9923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344102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32" name="Obraz 31"/>
          <p:cNvPicPr/>
          <p:nvPr/>
        </p:nvPicPr>
        <p:blipFill>
          <a:blip r:embed="rId3"/>
          <a:stretch>
            <a:fillRect/>
          </a:stretch>
        </p:blipFill>
        <p:spPr>
          <a:xfrm>
            <a:off x="6455864" y="1507971"/>
            <a:ext cx="5027930" cy="1655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rostokąt 20"/>
          <p:cNvSpPr/>
          <p:nvPr/>
        </p:nvSpPr>
        <p:spPr>
          <a:xfrm>
            <a:off x="6455864" y="3563136"/>
            <a:ext cx="4800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Należy wskazać czy Oświadczenie o rozliczeniu subwencji zostaje złożone na podstawie Pełnomocnictwa czy samodzielnej reprezentacji na podstawie odpisu z  KRS lub wydruku z </a:t>
            </a:r>
            <a:r>
              <a:rPr lang="pl-PL" sz="1400" dirty="0" err="1"/>
              <a:t>CEiDG</a:t>
            </a:r>
            <a:r>
              <a:rPr lang="pl-PL" sz="1400" dirty="0"/>
              <a:t>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8392886" y="2688771"/>
            <a:ext cx="2852698" cy="1328060"/>
          </a:xfrm>
          <a:prstGeom prst="bentConnector3">
            <a:avLst>
              <a:gd name="adj1" fmla="val -179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7873287" y="2409859"/>
            <a:ext cx="356313" cy="866741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423202"/>
            <a:ext cx="5351585" cy="22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5105400" y="1621972"/>
            <a:ext cx="6018170" cy="1289735"/>
          </a:xfrm>
          <a:prstGeom prst="bentConnector3">
            <a:avLst>
              <a:gd name="adj1" fmla="val -75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00130" y="2229133"/>
            <a:ext cx="47234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</a:t>
            </a:r>
            <a:r>
              <a:rPr lang="pl-PL" sz="1400" dirty="0" smtClean="0"/>
              <a:t>PFR.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529699" y="4349924"/>
            <a:ext cx="11096244" cy="553357"/>
          </a:xfrm>
          <a:prstGeom prst="rect">
            <a:avLst/>
          </a:prstGeom>
          <a:solidFill>
            <a:srgbClr val="0083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wzór pełnomocnictwa jakim powinna posługiwać się osoba umocowana powinien być zgodny ze wzorem udostępnionym na stronie PFR. </a:t>
            </a:r>
            <a:endParaRPr lang="pl-PL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jografka dla BPS">
  <a:themeElements>
    <a:clrScheme name="Bank BPS">
      <a:dk1>
        <a:srgbClr val="141414"/>
      </a:dk1>
      <a:lt1>
        <a:sysClr val="window" lastClr="FFFFFF"/>
      </a:lt1>
      <a:dk2>
        <a:srgbClr val="000000"/>
      </a:dk2>
      <a:lt2>
        <a:srgbClr val="6C6C6C"/>
      </a:lt2>
      <a:accent1>
        <a:srgbClr val="008364"/>
      </a:accent1>
      <a:accent2>
        <a:srgbClr val="CAD238"/>
      </a:accent2>
      <a:accent3>
        <a:srgbClr val="CF1530"/>
      </a:accent3>
      <a:accent4>
        <a:srgbClr val="FFFFFF"/>
      </a:accent4>
      <a:accent5>
        <a:srgbClr val="FFFFFF"/>
      </a:accent5>
      <a:accent6>
        <a:srgbClr val="FFFFFF"/>
      </a:accent6>
      <a:hlink>
        <a:srgbClr val="444444"/>
      </a:hlink>
      <a:folHlink>
        <a:srgbClr val="CAD238"/>
      </a:folHlink>
    </a:clrScheme>
    <a:fontScheme name="Bank BP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1786</Words>
  <Application>Microsoft Office PowerPoint</Application>
  <PresentationFormat>Niestandardowy</PresentationFormat>
  <Paragraphs>166</Paragraphs>
  <Slides>23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Socjografka dla BPS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Siwińska</dc:creator>
  <cp:lastModifiedBy>ppp</cp:lastModifiedBy>
  <cp:revision>325</cp:revision>
  <dcterms:created xsi:type="dcterms:W3CDTF">2021-02-23T10:30:25Z</dcterms:created>
  <dcterms:modified xsi:type="dcterms:W3CDTF">2021-12-03T07:33:38Z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BANK\marta.turek;Marta Turek</vt:lpwstr>
  </property>
  <property fmtid="{D5CDD505-2E9C-101B-9397-08002B2CF9AE}" pid="4" name="BPSClassificationDate">
    <vt:lpwstr>2021-03-15T12:51:25.8224659+01:00</vt:lpwstr>
  </property>
  <property fmtid="{D5CDD505-2E9C-101B-9397-08002B2CF9AE}" pid="5" name="BPSClassifiedBySID">
    <vt:lpwstr>BANK\S-1-5-21-2235066060-4034229115-1914166231-70846</vt:lpwstr>
  </property>
  <property fmtid="{D5CDD505-2E9C-101B-9397-08002B2CF9AE}" pid="6" name="BPSGRNItemId">
    <vt:lpwstr>GRN-3608b6ff-2fcd-4684-891a-a5f170a3af7a</vt:lpwstr>
  </property>
  <property fmtid="{D5CDD505-2E9C-101B-9397-08002B2CF9AE}" pid="7" name="BPSHash">
    <vt:lpwstr>VPSgKHjR6j2cmyr4g/DSnxMw2Ya8wPwM0Y+0GL2S26I=</vt:lpwstr>
  </property>
  <property fmtid="{D5CDD505-2E9C-101B-9397-08002B2CF9AE}" pid="8" name="BPSRefresh">
    <vt:lpwstr>False</vt:lpwstr>
  </property>
</Properties>
</file>